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1" r:id="rId3"/>
  </p:sldIdLst>
  <p:sldSz cx="12192000" cy="6858000"/>
  <p:notesSz cx="14355445" cy="992632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43DF"/>
    <a:srgbClr val="F4B1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9756" autoAdjust="0"/>
  </p:normalViewPr>
  <p:slideViewPr>
    <p:cSldViewPr snapToGrid="0" showGuides="1">
      <p:cViewPr>
        <p:scale>
          <a:sx n="100" d="100"/>
          <a:sy n="100" d="100"/>
        </p:scale>
        <p:origin x="-86" y="581"/>
      </p:cViewPr>
      <p:guideLst>
        <p:guide orient="horz" pos="2621"/>
        <p:guide pos="385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6220830" cy="496332"/>
          </a:xfrm>
          <a:prstGeom prst="rect">
            <a:avLst/>
          </a:prstGeom>
        </p:spPr>
        <p:txBody>
          <a:bodyPr vert="horz" lIns="132762" tIns="66381" rIns="132762" bIns="66381" rtlCol="0"/>
          <a:lstStyle>
            <a:lvl1pPr algn="l">
              <a:defRPr sz="1700"/>
            </a:lvl1pPr>
          </a:lstStyle>
          <a:p>
            <a:endParaRPr lang="zh-CN" altLang="en-US"/>
          </a:p>
        </p:txBody>
      </p:sp>
      <p:sp>
        <p:nvSpPr>
          <p:cNvPr id="3" name="日期占位符 2"/>
          <p:cNvSpPr>
            <a:spLocks noGrp="1"/>
          </p:cNvSpPr>
          <p:nvPr>
            <p:ph type="dt" sz="quarter" idx="1"/>
          </p:nvPr>
        </p:nvSpPr>
        <p:spPr>
          <a:xfrm>
            <a:off x="8131612" y="0"/>
            <a:ext cx="6220830" cy="496332"/>
          </a:xfrm>
          <a:prstGeom prst="rect">
            <a:avLst/>
          </a:prstGeom>
        </p:spPr>
        <p:txBody>
          <a:bodyPr vert="horz" lIns="132762" tIns="66381" rIns="132762" bIns="66381" rtlCol="0"/>
          <a:lstStyle>
            <a:lvl1pPr algn="r">
              <a:defRPr sz="1700"/>
            </a:lvl1pPr>
          </a:lstStyle>
          <a:p>
            <a:fld id="{B8CA1CEC-2B6A-4D4E-A363-CF002382205C}" type="datetimeFigureOut">
              <a:rPr lang="zh-CN" altLang="en-US" smtClean="0"/>
            </a:fld>
            <a:endParaRPr lang="zh-CN" altLang="en-US"/>
          </a:p>
        </p:txBody>
      </p:sp>
      <p:sp>
        <p:nvSpPr>
          <p:cNvPr id="4" name="页脚占位符 3"/>
          <p:cNvSpPr>
            <a:spLocks noGrp="1"/>
          </p:cNvSpPr>
          <p:nvPr>
            <p:ph type="ftr" sz="quarter" idx="2"/>
          </p:nvPr>
        </p:nvSpPr>
        <p:spPr>
          <a:xfrm>
            <a:off x="1" y="9428584"/>
            <a:ext cx="6220830" cy="496332"/>
          </a:xfrm>
          <a:prstGeom prst="rect">
            <a:avLst/>
          </a:prstGeom>
        </p:spPr>
        <p:txBody>
          <a:bodyPr vert="horz" lIns="132762" tIns="66381" rIns="132762" bIns="66381" rtlCol="0" anchor="b"/>
          <a:lstStyle>
            <a:lvl1pPr algn="l">
              <a:defRPr sz="1700"/>
            </a:lvl1pPr>
          </a:lstStyle>
          <a:p>
            <a:endParaRPr lang="zh-CN" altLang="en-US"/>
          </a:p>
        </p:txBody>
      </p:sp>
      <p:sp>
        <p:nvSpPr>
          <p:cNvPr id="5" name="灯片编号占位符 4"/>
          <p:cNvSpPr>
            <a:spLocks noGrp="1"/>
          </p:cNvSpPr>
          <p:nvPr>
            <p:ph type="sldNum" sz="quarter" idx="3"/>
          </p:nvPr>
        </p:nvSpPr>
        <p:spPr>
          <a:xfrm>
            <a:off x="8131612" y="9428584"/>
            <a:ext cx="6220830" cy="496332"/>
          </a:xfrm>
          <a:prstGeom prst="rect">
            <a:avLst/>
          </a:prstGeom>
        </p:spPr>
        <p:txBody>
          <a:bodyPr vert="horz" lIns="132762" tIns="66381" rIns="132762" bIns="66381" rtlCol="0" anchor="b"/>
          <a:lstStyle>
            <a:lvl1pPr algn="r">
              <a:defRPr sz="1700"/>
            </a:lvl1pPr>
          </a:lstStyle>
          <a:p>
            <a:fld id="{9F78F5EC-094D-4EE9-8502-1357F98F164C}"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2"/>
            <a:ext cx="6220830" cy="498055"/>
          </a:xfrm>
          <a:prstGeom prst="rect">
            <a:avLst/>
          </a:prstGeom>
        </p:spPr>
        <p:txBody>
          <a:bodyPr vert="horz" lIns="132762" tIns="66381" rIns="132762" bIns="66381" rtlCol="0"/>
          <a:lstStyle>
            <a:lvl1pPr algn="l">
              <a:defRPr sz="1700"/>
            </a:lvl1pPr>
          </a:lstStyle>
          <a:p>
            <a:endParaRPr lang="zh-CN" altLang="en-US"/>
          </a:p>
        </p:txBody>
      </p:sp>
      <p:sp>
        <p:nvSpPr>
          <p:cNvPr id="3" name="日期占位符 2"/>
          <p:cNvSpPr>
            <a:spLocks noGrp="1"/>
          </p:cNvSpPr>
          <p:nvPr>
            <p:ph type="dt" idx="1"/>
          </p:nvPr>
        </p:nvSpPr>
        <p:spPr>
          <a:xfrm>
            <a:off x="8131612" y="2"/>
            <a:ext cx="6220830" cy="498055"/>
          </a:xfrm>
          <a:prstGeom prst="rect">
            <a:avLst/>
          </a:prstGeom>
        </p:spPr>
        <p:txBody>
          <a:bodyPr vert="horz" lIns="132762" tIns="66381" rIns="132762" bIns="66381" rtlCol="0"/>
          <a:lstStyle>
            <a:lvl1pPr algn="r">
              <a:defRPr sz="17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200525" y="1239838"/>
            <a:ext cx="5954713" cy="3349625"/>
          </a:xfrm>
          <a:prstGeom prst="rect">
            <a:avLst/>
          </a:prstGeom>
          <a:noFill/>
          <a:ln w="12700">
            <a:solidFill>
              <a:prstClr val="black"/>
            </a:solidFill>
          </a:ln>
        </p:spPr>
        <p:txBody>
          <a:bodyPr vert="horz" lIns="132762" tIns="66381" rIns="132762" bIns="66381" rtlCol="0" anchor="ctr"/>
          <a:lstStyle/>
          <a:p>
            <a:endParaRPr lang="zh-CN" altLang="en-US"/>
          </a:p>
        </p:txBody>
      </p:sp>
      <p:sp>
        <p:nvSpPr>
          <p:cNvPr id="5" name="备注占位符 4"/>
          <p:cNvSpPr>
            <a:spLocks noGrp="1"/>
          </p:cNvSpPr>
          <p:nvPr>
            <p:ph type="body" sz="quarter" idx="3"/>
          </p:nvPr>
        </p:nvSpPr>
        <p:spPr>
          <a:xfrm>
            <a:off x="1435577" y="4777195"/>
            <a:ext cx="11484610" cy="3908614"/>
          </a:xfrm>
          <a:prstGeom prst="rect">
            <a:avLst/>
          </a:prstGeom>
        </p:spPr>
        <p:txBody>
          <a:bodyPr vert="horz" lIns="132762" tIns="66381" rIns="132762" bIns="66381"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1" y="9428585"/>
            <a:ext cx="6220830" cy="498054"/>
          </a:xfrm>
          <a:prstGeom prst="rect">
            <a:avLst/>
          </a:prstGeom>
        </p:spPr>
        <p:txBody>
          <a:bodyPr vert="horz" lIns="132762" tIns="66381" rIns="132762" bIns="66381" rtlCol="0" anchor="b"/>
          <a:lstStyle>
            <a:lvl1pPr algn="l">
              <a:defRPr sz="1700"/>
            </a:lvl1pPr>
          </a:lstStyle>
          <a:p>
            <a:endParaRPr lang="zh-CN" altLang="en-US"/>
          </a:p>
        </p:txBody>
      </p:sp>
      <p:sp>
        <p:nvSpPr>
          <p:cNvPr id="7" name="灯片编号占位符 6"/>
          <p:cNvSpPr>
            <a:spLocks noGrp="1"/>
          </p:cNvSpPr>
          <p:nvPr>
            <p:ph type="sldNum" sz="quarter" idx="5"/>
          </p:nvPr>
        </p:nvSpPr>
        <p:spPr>
          <a:xfrm>
            <a:off x="8131612" y="9428585"/>
            <a:ext cx="6220830" cy="498054"/>
          </a:xfrm>
          <a:prstGeom prst="rect">
            <a:avLst/>
          </a:prstGeom>
        </p:spPr>
        <p:txBody>
          <a:bodyPr vert="horz" lIns="132762" tIns="66381" rIns="132762" bIns="66381" rtlCol="0" anchor="b"/>
          <a:lstStyle>
            <a:lvl1pPr algn="r">
              <a:defRPr sz="17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image" Target="../media/image3.png"/><Relationship Id="rId3" Type="http://schemas.openxmlformats.org/officeDocument/2006/relationships/tags" Target="../tags/tag1.xml"/><Relationship Id="rId20" Type="http://schemas.openxmlformats.org/officeDocument/2006/relationships/notesSlide" Target="../notesSlides/notesSlide1.xml"/><Relationship Id="rId2" Type="http://schemas.openxmlformats.org/officeDocument/2006/relationships/image" Target="../media/image2.png"/><Relationship Id="rId19" Type="http://schemas.openxmlformats.org/officeDocument/2006/relationships/slideLayout" Target="../slideLayouts/slideLayout1.xml"/><Relationship Id="rId18" Type="http://schemas.openxmlformats.org/officeDocument/2006/relationships/tags" Target="../tags/tag15.xml"/><Relationship Id="rId17" Type="http://schemas.openxmlformats.org/officeDocument/2006/relationships/tags" Target="../tags/tag14.xml"/><Relationship Id="rId16" Type="http://schemas.openxmlformats.org/officeDocument/2006/relationships/tags" Target="../tags/tag13.xml"/><Relationship Id="rId15" Type="http://schemas.openxmlformats.org/officeDocument/2006/relationships/tags" Target="../tags/tag12.xml"/><Relationship Id="rId14" Type="http://schemas.openxmlformats.org/officeDocument/2006/relationships/tags" Target="../tags/tag11.xml"/><Relationship Id="rId13" Type="http://schemas.openxmlformats.org/officeDocument/2006/relationships/tags" Target="../tags/tag10.xml"/><Relationship Id="rId12" Type="http://schemas.openxmlformats.org/officeDocument/2006/relationships/tags" Target="../tags/tag9.xml"/><Relationship Id="rId11" Type="http://schemas.openxmlformats.org/officeDocument/2006/relationships/tags" Target="../tags/tag8.xml"/><Relationship Id="rId10" Type="http://schemas.openxmlformats.org/officeDocument/2006/relationships/tags" Target="../tags/tag7.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图片 46" descr="QQ截图20230921095012"/>
          <p:cNvPicPr>
            <a:picLocks noChangeAspect="1"/>
          </p:cNvPicPr>
          <p:nvPr/>
        </p:nvPicPr>
        <p:blipFill>
          <a:blip r:embed="rId1"/>
          <a:srcRect l="19534" t="18932" r="25542" b="8722"/>
          <a:stretch>
            <a:fillRect/>
          </a:stretch>
        </p:blipFill>
        <p:spPr>
          <a:xfrm>
            <a:off x="9785985" y="4161790"/>
            <a:ext cx="2319020" cy="2640330"/>
          </a:xfrm>
          <a:prstGeom prst="rect">
            <a:avLst/>
          </a:prstGeom>
          <a:solidFill>
            <a:schemeClr val="bg1">
              <a:alpha val="37000"/>
            </a:schemeClr>
          </a:solidFill>
          <a:ln>
            <a:solidFill>
              <a:schemeClr val="tx1">
                <a:lumMod val="95000"/>
                <a:lumOff val="5000"/>
              </a:schemeClr>
            </a:solidFill>
          </a:ln>
        </p:spPr>
      </p:pic>
      <p:sp>
        <p:nvSpPr>
          <p:cNvPr id="5" name="矩形 4"/>
          <p:cNvSpPr/>
          <p:nvPr/>
        </p:nvSpPr>
        <p:spPr>
          <a:xfrm>
            <a:off x="9767570" y="4161790"/>
            <a:ext cx="2355850" cy="2639695"/>
          </a:xfrm>
          <a:prstGeom prst="rect">
            <a:avLst/>
          </a:prstGeom>
          <a:solidFill>
            <a:schemeClr val="bg1">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46" name="图片 45" descr="QQ截图20230921094909"/>
          <p:cNvPicPr>
            <a:picLocks noChangeAspect="1"/>
          </p:cNvPicPr>
          <p:nvPr/>
        </p:nvPicPr>
        <p:blipFill>
          <a:blip r:embed="rId2"/>
          <a:srcRect l="18775" t="20983" r="24023"/>
          <a:stretch>
            <a:fillRect/>
          </a:stretch>
        </p:blipFill>
        <p:spPr>
          <a:xfrm>
            <a:off x="7404100" y="4173855"/>
            <a:ext cx="2298065" cy="2627630"/>
          </a:xfrm>
          <a:prstGeom prst="rect">
            <a:avLst/>
          </a:prstGeom>
        </p:spPr>
      </p:pic>
      <p:sp>
        <p:nvSpPr>
          <p:cNvPr id="3" name="矩形 2"/>
          <p:cNvSpPr/>
          <p:nvPr/>
        </p:nvSpPr>
        <p:spPr>
          <a:xfrm>
            <a:off x="7381240" y="4161790"/>
            <a:ext cx="2326640" cy="2639695"/>
          </a:xfrm>
          <a:prstGeom prst="rect">
            <a:avLst/>
          </a:prstGeom>
          <a:solidFill>
            <a:schemeClr val="bg1">
              <a:alpha val="37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5" name="矩形 84"/>
          <p:cNvSpPr/>
          <p:nvPr/>
        </p:nvSpPr>
        <p:spPr>
          <a:xfrm rot="21120000">
            <a:off x="9906824" y="5967896"/>
            <a:ext cx="144000" cy="570865"/>
          </a:xfrm>
          <a:prstGeom prst="rect">
            <a:avLst/>
          </a:prstGeom>
          <a:solidFill>
            <a:schemeClr val="bg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073742873" name="图片 1335523322" descr="QQ截图20230824110831"/>
          <p:cNvPicPr>
            <a:picLocks noChangeAspect="1"/>
          </p:cNvPicPr>
          <p:nvPr>
            <p:custDataLst>
              <p:tags r:id="rId3"/>
            </p:custDataLst>
          </p:nvPr>
        </p:nvPicPr>
        <p:blipFill>
          <a:blip r:embed="rId4"/>
          <a:srcRect l="8055" t="781" b="6310"/>
          <a:stretch>
            <a:fillRect/>
          </a:stretch>
        </p:blipFill>
        <p:spPr>
          <a:xfrm>
            <a:off x="7956550" y="786130"/>
            <a:ext cx="3867150" cy="3043555"/>
          </a:xfrm>
          <a:prstGeom prst="rect">
            <a:avLst/>
          </a:prstGeom>
          <a:noFill/>
          <a:ln w="9525">
            <a:noFill/>
          </a:ln>
        </p:spPr>
      </p:pic>
      <p:sp>
        <p:nvSpPr>
          <p:cNvPr id="4" name="文本框 3"/>
          <p:cNvSpPr txBox="1"/>
          <p:nvPr/>
        </p:nvSpPr>
        <p:spPr>
          <a:xfrm>
            <a:off x="24130" y="13335"/>
            <a:ext cx="12141200" cy="521970"/>
          </a:xfrm>
          <a:prstGeom prst="rect">
            <a:avLst/>
          </a:prstGeom>
          <a:solidFill>
            <a:schemeClr val="accent2">
              <a:lumMod val="60000"/>
              <a:lumOff val="40000"/>
            </a:schemeClr>
          </a:solidFill>
          <a:ln w="25400">
            <a:solidFill>
              <a:schemeClr val="tx1"/>
            </a:solidFill>
          </a:ln>
        </p:spPr>
        <p:txBody>
          <a:bodyPr wrap="square" rtlCol="0">
            <a:spAutoFit/>
          </a:bodyPr>
          <a:lstStyle/>
          <a:p>
            <a:pPr algn="ctr"/>
            <a:r>
              <a:rPr lang="en-US" altLang="zh-CN" sz="2800" dirty="0"/>
              <a:t> </a:t>
            </a:r>
            <a:r>
              <a:rPr lang="zh-CN" altLang="en-US" sz="2400" dirty="0"/>
              <a:t> </a:t>
            </a:r>
            <a:r>
              <a:rPr lang="zh-CN" altLang="en-US" sz="2400" dirty="0" smtClean="0"/>
              <a:t>莲花湖西片区控规局部调整方案</a:t>
            </a:r>
            <a:endParaRPr lang="zh-CN" altLang="en-US" sz="2400" dirty="0" smtClean="0"/>
          </a:p>
        </p:txBody>
      </p:sp>
      <p:sp>
        <p:nvSpPr>
          <p:cNvPr id="6" name="文本框 5"/>
          <p:cNvSpPr txBox="1"/>
          <p:nvPr/>
        </p:nvSpPr>
        <p:spPr>
          <a:xfrm>
            <a:off x="635" y="530225"/>
            <a:ext cx="7067550" cy="4893310"/>
          </a:xfrm>
          <a:prstGeom prst="rect">
            <a:avLst/>
          </a:prstGeom>
          <a:noFill/>
          <a:ln>
            <a:noFill/>
          </a:ln>
        </p:spPr>
        <p:txBody>
          <a:bodyPr wrap="square" rtlCol="0">
            <a:noAutofit/>
          </a:bodyPr>
          <a:lstStyle/>
          <a:p>
            <a:pPr indent="0" algn="ctr" fontAlgn="auto">
              <a:lnSpc>
                <a:spcPct val="100000"/>
              </a:lnSpc>
            </a:pPr>
            <a:r>
              <a:rPr lang="zh-CN" altLang="en-US" sz="1400" b="1" dirty="0">
                <a:latin typeface="黑体" panose="02010600030101010101" charset="-122"/>
                <a:ea typeface="黑体" panose="02010600030101010101" charset="-122"/>
                <a:sym typeface="+mn-ea"/>
              </a:rPr>
              <a:t>公示说明</a:t>
            </a:r>
            <a:endParaRPr lang="zh-CN" altLang="en-US" sz="1400" b="1" dirty="0">
              <a:latin typeface="黑体" panose="02010600030101010101" charset="-122"/>
              <a:ea typeface="黑体" panose="02010600030101010101" charset="-122"/>
              <a:sym typeface="+mn-ea"/>
            </a:endParaRPr>
          </a:p>
          <a:p>
            <a:pPr indent="0" algn="ctr" fontAlgn="auto">
              <a:lnSpc>
                <a:spcPct val="100000"/>
              </a:lnSpc>
            </a:pPr>
            <a:endParaRPr lang="zh-CN" altLang="en-US" sz="1400" b="1" dirty="0"/>
          </a:p>
          <a:p>
            <a:pPr indent="0" algn="just" fontAlgn="auto">
              <a:lnSpc>
                <a:spcPct val="100000"/>
              </a:lnSpc>
            </a:pPr>
            <a:r>
              <a:rPr lang="zh-CN" altLang="en-US" sz="1100" dirty="0"/>
              <a:t>      </a:t>
            </a:r>
            <a:r>
              <a:rPr lang="zh-CN" altLang="en-US" sz="1100" dirty="0" smtClean="0">
                <a:solidFill>
                  <a:schemeClr val="tx1"/>
                </a:solidFill>
                <a:latin typeface="Times New Roman" panose="02020603050405020304" charset="0"/>
              </a:rPr>
              <a:t>《</a:t>
            </a:r>
            <a:r>
              <a:rPr lang="en-US" altLang="zh-CN" sz="1100" dirty="0">
                <a:sym typeface="+mn-ea"/>
              </a:rPr>
              <a:t> </a:t>
            </a:r>
            <a:r>
              <a:rPr lang="zh-CN" altLang="en-US" sz="1100" dirty="0">
                <a:sym typeface="+mn-ea"/>
              </a:rPr>
              <a:t> </a:t>
            </a:r>
            <a:r>
              <a:rPr lang="zh-CN" altLang="en-US" sz="1100" dirty="0" smtClean="0">
                <a:sym typeface="+mn-ea"/>
              </a:rPr>
              <a:t>莲花湖西片区控规局部调整方案</a:t>
            </a:r>
            <a:r>
              <a:rPr lang="zh-CN" altLang="en-US" sz="1100" dirty="0" smtClean="0">
                <a:solidFill>
                  <a:schemeClr val="tx1"/>
                </a:solidFill>
                <a:latin typeface="Times New Roman" panose="02020603050405020304" charset="0"/>
              </a:rPr>
              <a:t>》是在在编的</a:t>
            </a:r>
            <a:r>
              <a:rPr lang="zh-CN" altLang="en-US" sz="1100" dirty="0">
                <a:solidFill>
                  <a:schemeClr val="tx1"/>
                </a:solidFill>
                <a:latin typeface="Times New Roman" panose="02020603050405020304" charset="0"/>
              </a:rPr>
              <a:t>《达州市国土空间总体规划（</a:t>
            </a:r>
            <a:r>
              <a:rPr lang="en-US" altLang="zh-CN" sz="1100" dirty="0">
                <a:solidFill>
                  <a:schemeClr val="tx1"/>
                </a:solidFill>
                <a:latin typeface="Times New Roman" panose="02020603050405020304" charset="0"/>
              </a:rPr>
              <a:t>2021-2035</a:t>
            </a:r>
            <a:r>
              <a:rPr lang="zh-CN" altLang="en-US" sz="1100" dirty="0">
                <a:solidFill>
                  <a:schemeClr val="tx1"/>
                </a:solidFill>
                <a:latin typeface="Times New Roman" panose="02020603050405020304" charset="0"/>
              </a:rPr>
              <a:t>年</a:t>
            </a:r>
            <a:r>
              <a:rPr lang="zh-CN" altLang="en-US" sz="1100" dirty="0" smtClean="0">
                <a:solidFill>
                  <a:schemeClr val="tx1"/>
                </a:solidFill>
                <a:latin typeface="Times New Roman" panose="02020603050405020304" charset="0"/>
              </a:rPr>
              <a:t>》《达州市莲花湖西片区控制性详细规划》</a:t>
            </a:r>
            <a:r>
              <a:rPr lang="zh-CN" altLang="en-US" sz="1100" dirty="0">
                <a:solidFill>
                  <a:schemeClr val="tx1"/>
                </a:solidFill>
                <a:latin typeface="Times New Roman" panose="02020603050405020304" charset="0"/>
              </a:rPr>
              <a:t>的指导下，对莲花湖西片区公共服务设施配套进行的调整。该调整方案已经达州市国土空间规划委员会第十五次常务会审议通过，现将该调整方案进行公示，</a:t>
            </a:r>
            <a:r>
              <a:rPr lang="zh-CN" altLang="en-US" sz="1100" dirty="0">
                <a:solidFill>
                  <a:schemeClr val="tx1"/>
                </a:solidFill>
                <a:latin typeface="Times New Roman" panose="02020603050405020304" charset="0"/>
                <a:sym typeface="+mn-ea"/>
              </a:rPr>
              <a:t>征求社会公众意见。</a:t>
            </a:r>
            <a:r>
              <a:rPr lang="zh-CN" altLang="en-US" sz="1100" dirty="0">
                <a:solidFill>
                  <a:schemeClr val="tx1"/>
                </a:solidFill>
                <a:latin typeface="Times New Roman" panose="02020603050405020304" charset="0"/>
              </a:rPr>
              <a:t>若对此调整方案有异议或者疑问者，请与我局联系。</a:t>
            </a:r>
            <a:endParaRPr lang="zh-CN" altLang="en-US" sz="1100" dirty="0">
              <a:solidFill>
                <a:schemeClr val="tx1"/>
              </a:solidFill>
              <a:latin typeface="Times New Roman" panose="02020603050405020304" charset="0"/>
            </a:endParaRPr>
          </a:p>
          <a:p>
            <a:pPr indent="0" algn="r" fontAlgn="auto">
              <a:lnSpc>
                <a:spcPct val="100000"/>
              </a:lnSpc>
            </a:pPr>
            <a:r>
              <a:rPr lang="zh-CN" altLang="en-US" sz="1100" dirty="0" smtClean="0">
                <a:solidFill>
                  <a:schemeClr val="tx1"/>
                </a:solidFill>
                <a:latin typeface="Times New Roman" panose="02020603050405020304" charset="0"/>
              </a:rPr>
              <a:t>                       </a:t>
            </a:r>
            <a:r>
              <a:rPr lang="en-US" altLang="zh-CN" sz="1100" dirty="0" smtClean="0">
                <a:solidFill>
                  <a:schemeClr val="tx1"/>
                </a:solidFill>
                <a:latin typeface="Times New Roman" panose="02020603050405020304" charset="0"/>
              </a:rPr>
              <a:t>                                                                                                                      </a:t>
            </a:r>
            <a:r>
              <a:rPr lang="zh-CN" altLang="en-US" sz="1100" dirty="0">
                <a:solidFill>
                  <a:schemeClr val="tx1"/>
                </a:solidFill>
                <a:latin typeface="Times New Roman" panose="02020603050405020304" charset="0"/>
                <a:sym typeface="+mn-ea"/>
              </a:rPr>
              <a:t>达州市自然资源和规划局</a:t>
            </a:r>
            <a:r>
              <a:rPr lang="zh-CN" altLang="en-US" sz="1100" dirty="0" smtClean="0">
                <a:solidFill>
                  <a:schemeClr val="tx1"/>
                </a:solidFill>
                <a:latin typeface="Times New Roman" panose="02020603050405020304" charset="0"/>
              </a:rPr>
              <a:t>                                 </a:t>
            </a:r>
            <a:r>
              <a:rPr lang="en-US" altLang="zh-CN" sz="1100" dirty="0" smtClean="0">
                <a:solidFill>
                  <a:schemeClr val="tx1"/>
                </a:solidFill>
                <a:latin typeface="Times New Roman" panose="02020603050405020304" charset="0"/>
              </a:rPr>
              <a:t>                                                                                                                                                      </a:t>
            </a:r>
            <a:r>
              <a:rPr lang="zh-CN" altLang="en-US" sz="1100" dirty="0">
                <a:solidFill>
                  <a:schemeClr val="tx1"/>
                </a:solidFill>
                <a:latin typeface="Times New Roman" panose="02020603050405020304" charset="0"/>
              </a:rPr>
              <a:t>202</a:t>
            </a:r>
            <a:r>
              <a:rPr lang="en-US" altLang="zh-CN" sz="1100" dirty="0">
                <a:solidFill>
                  <a:schemeClr val="tx1"/>
                </a:solidFill>
                <a:latin typeface="Times New Roman" panose="02020603050405020304" charset="0"/>
              </a:rPr>
              <a:t>3</a:t>
            </a:r>
            <a:r>
              <a:rPr lang="zh-CN" altLang="en-US" sz="1100" dirty="0" smtClean="0">
                <a:solidFill>
                  <a:schemeClr val="tx1"/>
                </a:solidFill>
                <a:latin typeface="Times New Roman" panose="02020603050405020304" charset="0"/>
              </a:rPr>
              <a:t>年</a:t>
            </a:r>
            <a:r>
              <a:rPr lang="en-US" altLang="zh-CN" sz="1100" dirty="0" smtClean="0">
                <a:solidFill>
                  <a:schemeClr val="tx1"/>
                </a:solidFill>
                <a:latin typeface="Times New Roman" panose="02020603050405020304" charset="0"/>
              </a:rPr>
              <a:t>10</a:t>
            </a:r>
            <a:r>
              <a:rPr lang="zh-CN" altLang="en-US" sz="1100" dirty="0" smtClean="0">
                <a:solidFill>
                  <a:schemeClr val="tx1"/>
                </a:solidFill>
                <a:latin typeface="Times New Roman" panose="02020603050405020304" charset="0"/>
              </a:rPr>
              <a:t>月</a:t>
            </a:r>
            <a:r>
              <a:rPr lang="en-US" altLang="zh-CN" sz="1100" dirty="0" smtClean="0">
                <a:solidFill>
                  <a:schemeClr val="tx1"/>
                </a:solidFill>
                <a:latin typeface="Times New Roman" panose="02020603050405020304" charset="0"/>
              </a:rPr>
              <a:t>7</a:t>
            </a:r>
            <a:r>
              <a:rPr lang="zh-CN" altLang="en-US" sz="1100" dirty="0" smtClean="0">
                <a:solidFill>
                  <a:schemeClr val="tx1"/>
                </a:solidFill>
                <a:latin typeface="Times New Roman" panose="02020603050405020304" charset="0"/>
              </a:rPr>
              <a:t>日</a:t>
            </a:r>
            <a:endParaRPr lang="zh-CN" altLang="en-US" sz="1100" dirty="0" smtClean="0">
              <a:solidFill>
                <a:schemeClr val="tx1"/>
              </a:solidFill>
              <a:latin typeface="Times New Roman" panose="02020603050405020304" charset="0"/>
            </a:endParaRPr>
          </a:p>
          <a:p>
            <a:pPr indent="0" algn="just" fontAlgn="auto">
              <a:lnSpc>
                <a:spcPct val="100000"/>
              </a:lnSpc>
            </a:pPr>
            <a:r>
              <a:rPr lang="zh-CN" altLang="en-US" sz="1100" dirty="0">
                <a:solidFill>
                  <a:schemeClr val="tx1"/>
                </a:solidFill>
                <a:latin typeface="Times New Roman" panose="02020603050405020304" charset="0"/>
              </a:rPr>
              <a:t>公示时间：</a:t>
            </a:r>
            <a:r>
              <a:rPr lang="en-US" altLang="zh-CN" sz="1100" dirty="0">
                <a:solidFill>
                  <a:schemeClr val="tx1"/>
                </a:solidFill>
                <a:latin typeface="Times New Roman" panose="02020603050405020304" charset="0"/>
              </a:rPr>
              <a:t>10</a:t>
            </a:r>
            <a:r>
              <a:rPr lang="zh-CN" altLang="en-US" sz="1100" dirty="0">
                <a:solidFill>
                  <a:schemeClr val="tx1"/>
                </a:solidFill>
                <a:latin typeface="Times New Roman" panose="02020603050405020304" charset="0"/>
              </a:rPr>
              <a:t>天</a:t>
            </a:r>
            <a:endParaRPr lang="zh-CN" altLang="en-US" sz="1100" dirty="0">
              <a:solidFill>
                <a:schemeClr val="tx1"/>
              </a:solidFill>
              <a:latin typeface="Times New Roman" panose="02020603050405020304" charset="0"/>
            </a:endParaRPr>
          </a:p>
          <a:p>
            <a:pPr indent="0" algn="just" fontAlgn="auto">
              <a:lnSpc>
                <a:spcPct val="100000"/>
              </a:lnSpc>
            </a:pPr>
            <a:r>
              <a:rPr lang="zh-CN" altLang="en-US" sz="1100" dirty="0">
                <a:solidFill>
                  <a:schemeClr val="tx1"/>
                </a:solidFill>
                <a:latin typeface="Times New Roman" panose="02020603050405020304" charset="0"/>
              </a:rPr>
              <a:t>公示地点：达州市自然资源和规划局官网、达州市城市规划馆内。</a:t>
            </a:r>
            <a:endParaRPr lang="zh-CN" altLang="en-US" sz="1100" dirty="0">
              <a:solidFill>
                <a:schemeClr val="tx1"/>
              </a:solidFill>
              <a:latin typeface="Times New Roman" panose="02020603050405020304" charset="0"/>
            </a:endParaRPr>
          </a:p>
          <a:p>
            <a:pPr indent="0" algn="just" fontAlgn="auto">
              <a:lnSpc>
                <a:spcPct val="100000"/>
              </a:lnSpc>
            </a:pPr>
            <a:r>
              <a:rPr lang="zh-CN" altLang="en-US" sz="1100" dirty="0">
                <a:solidFill>
                  <a:schemeClr val="tx1"/>
                </a:solidFill>
                <a:latin typeface="Times New Roman" panose="02020603050405020304" charset="0"/>
              </a:rPr>
              <a:t>公示期限：202</a:t>
            </a:r>
            <a:r>
              <a:rPr lang="en-US" altLang="zh-CN" sz="1100" dirty="0">
                <a:solidFill>
                  <a:schemeClr val="tx1"/>
                </a:solidFill>
                <a:latin typeface="Times New Roman" panose="02020603050405020304" charset="0"/>
              </a:rPr>
              <a:t>3</a:t>
            </a:r>
            <a:r>
              <a:rPr lang="zh-CN" altLang="en-US" sz="1100" dirty="0" smtClean="0">
                <a:solidFill>
                  <a:schemeClr val="tx1"/>
                </a:solidFill>
                <a:latin typeface="Times New Roman" panose="02020603050405020304" charset="0"/>
              </a:rPr>
              <a:t>年</a:t>
            </a:r>
            <a:r>
              <a:rPr lang="en-US" altLang="zh-CN" sz="1100" dirty="0" smtClean="0">
                <a:solidFill>
                  <a:schemeClr val="tx1"/>
                </a:solidFill>
                <a:latin typeface="Times New Roman" panose="02020603050405020304" charset="0"/>
              </a:rPr>
              <a:t>10</a:t>
            </a:r>
            <a:r>
              <a:rPr lang="zh-CN" altLang="en-US" sz="1100" dirty="0" smtClean="0">
                <a:solidFill>
                  <a:schemeClr val="tx1"/>
                </a:solidFill>
                <a:latin typeface="Times New Roman" panose="02020603050405020304" charset="0"/>
              </a:rPr>
              <a:t>月</a:t>
            </a:r>
            <a:r>
              <a:rPr lang="en-US" altLang="zh-CN" sz="1100" dirty="0" smtClean="0">
                <a:solidFill>
                  <a:schemeClr val="tx1"/>
                </a:solidFill>
                <a:latin typeface="Times New Roman" panose="02020603050405020304" charset="0"/>
              </a:rPr>
              <a:t>7</a:t>
            </a:r>
            <a:r>
              <a:rPr lang="zh-CN" altLang="en-US" sz="1100" dirty="0" smtClean="0">
                <a:solidFill>
                  <a:schemeClr val="tx1"/>
                </a:solidFill>
                <a:latin typeface="Times New Roman" panose="02020603050405020304" charset="0"/>
              </a:rPr>
              <a:t>日</a:t>
            </a:r>
            <a:r>
              <a:rPr lang="zh-CN" altLang="en-US" sz="1100" dirty="0">
                <a:solidFill>
                  <a:schemeClr val="tx1"/>
                </a:solidFill>
                <a:latin typeface="Times New Roman" panose="02020603050405020304" charset="0"/>
              </a:rPr>
              <a:t>至202</a:t>
            </a:r>
            <a:r>
              <a:rPr lang="en-US" altLang="zh-CN" sz="1100" dirty="0">
                <a:solidFill>
                  <a:schemeClr val="tx1"/>
                </a:solidFill>
                <a:latin typeface="Times New Roman" panose="02020603050405020304" charset="0"/>
              </a:rPr>
              <a:t>3</a:t>
            </a:r>
            <a:r>
              <a:rPr lang="zh-CN" altLang="en-US" sz="1100" dirty="0" smtClean="0">
                <a:solidFill>
                  <a:schemeClr val="tx1"/>
                </a:solidFill>
                <a:latin typeface="Times New Roman" panose="02020603050405020304" charset="0"/>
              </a:rPr>
              <a:t>年</a:t>
            </a:r>
            <a:r>
              <a:rPr lang="en-US" altLang="zh-CN" sz="1100" dirty="0" smtClean="0">
                <a:solidFill>
                  <a:schemeClr val="tx1"/>
                </a:solidFill>
                <a:latin typeface="Times New Roman" panose="02020603050405020304" charset="0"/>
              </a:rPr>
              <a:t>10</a:t>
            </a:r>
            <a:r>
              <a:rPr lang="zh-CN" altLang="en-US" sz="1100" dirty="0" smtClean="0">
                <a:solidFill>
                  <a:schemeClr val="tx1"/>
                </a:solidFill>
                <a:latin typeface="Times New Roman" panose="02020603050405020304" charset="0"/>
              </a:rPr>
              <a:t>月</a:t>
            </a:r>
            <a:r>
              <a:rPr lang="en-US" altLang="zh-CN" sz="1100" dirty="0" smtClean="0">
                <a:solidFill>
                  <a:schemeClr val="tx1"/>
                </a:solidFill>
                <a:latin typeface="Times New Roman" panose="02020603050405020304" charset="0"/>
              </a:rPr>
              <a:t>16</a:t>
            </a:r>
            <a:r>
              <a:rPr lang="zh-CN" altLang="en-US" sz="1100" dirty="0" smtClean="0">
                <a:solidFill>
                  <a:schemeClr val="tx1"/>
                </a:solidFill>
                <a:latin typeface="Times New Roman" panose="02020603050405020304" charset="0"/>
              </a:rPr>
              <a:t>日</a:t>
            </a:r>
            <a:endParaRPr lang="zh-CN" altLang="en-US" sz="1100" dirty="0" smtClean="0">
              <a:solidFill>
                <a:schemeClr val="tx1"/>
              </a:solidFill>
              <a:latin typeface="Times New Roman" panose="02020603050405020304" charset="0"/>
            </a:endParaRPr>
          </a:p>
          <a:p>
            <a:pPr indent="0" algn="just" fontAlgn="auto">
              <a:lnSpc>
                <a:spcPct val="100000"/>
              </a:lnSpc>
            </a:pPr>
            <a:r>
              <a:rPr lang="zh-CN" altLang="en-US" sz="1100" dirty="0">
                <a:latin typeface="Times New Roman" panose="02020603050405020304" charset="0"/>
              </a:rPr>
              <a:t>项目名称</a:t>
            </a:r>
            <a:r>
              <a:rPr lang="zh-CN" altLang="en-US" sz="1100" dirty="0" smtClean="0">
                <a:latin typeface="Times New Roman" panose="02020603050405020304" charset="0"/>
              </a:rPr>
              <a:t>：</a:t>
            </a:r>
            <a:r>
              <a:rPr lang="zh-CN" altLang="en-US" sz="1100" dirty="0">
                <a:latin typeface="Times New Roman" panose="02020603050405020304" charset="0"/>
                <a:sym typeface="+mn-ea"/>
              </a:rPr>
              <a:t>莲花湖西片区控规局部调整方案</a:t>
            </a:r>
            <a:endParaRPr lang="zh-CN" altLang="en-US" sz="1100" dirty="0">
              <a:latin typeface="Times New Roman" panose="02020603050405020304" charset="0"/>
              <a:sym typeface="+mn-ea"/>
            </a:endParaRPr>
          </a:p>
          <a:p>
            <a:pPr indent="0" algn="just" fontAlgn="auto">
              <a:lnSpc>
                <a:spcPct val="100000"/>
              </a:lnSpc>
            </a:pPr>
            <a:r>
              <a:rPr lang="zh-CN" altLang="en-US" sz="1100" b="1" dirty="0">
                <a:latin typeface="Times New Roman" panose="02020603050405020304" charset="0"/>
                <a:ea typeface="微软雅黑" panose="020B0503020204020204" charset="-122"/>
                <a:sym typeface="+mn-ea"/>
              </a:rPr>
              <a:t>项目概况：</a:t>
            </a:r>
            <a:endParaRPr lang="zh-CN" altLang="en-US" sz="1100" b="1" dirty="0">
              <a:latin typeface="Times New Roman" panose="02020603050405020304" charset="0"/>
              <a:ea typeface="微软雅黑" panose="020B0503020204020204" charset="-122"/>
              <a:sym typeface="+mn-ea"/>
            </a:endParaRPr>
          </a:p>
          <a:p>
            <a:pPr indent="0" algn="just" fontAlgn="auto">
              <a:lnSpc>
                <a:spcPct val="100000"/>
              </a:lnSpc>
            </a:pPr>
            <a:r>
              <a:rPr lang="zh-CN" altLang="en-US" sz="1100" b="1" dirty="0">
                <a:latin typeface="Times New Roman" panose="02020603050405020304" charset="0"/>
                <a:ea typeface="微软雅黑" panose="020B0503020204020204" charset="-122"/>
                <a:sym typeface="+mn-ea"/>
              </a:rPr>
              <a:t>       </a:t>
            </a:r>
            <a:r>
              <a:rPr lang="zh-CN" altLang="en-US" sz="1100" dirty="0" smtClean="0">
                <a:latin typeface="Times New Roman" panose="02020603050405020304" charset="0"/>
                <a:sym typeface="+mn-ea"/>
              </a:rPr>
              <a:t> 拟调整区域位于莲花湖西片区，西临环城路，东临莲花湖。结合莲花湖幼儿园选址位置调整，根据《达州市中心城区新建住宅小区配套建设社区综合服务设施实施办法》《达州市“十四五”养老服务规划》等文件要求，对莲花湖西片区控规局部地块的社区综合服务设施、养老及托幼设施和幼儿园等配建规划作相应调整。</a:t>
            </a:r>
            <a:endParaRPr lang="zh-CN" altLang="en-US" sz="1100" b="1" dirty="0">
              <a:latin typeface="Times New Roman" panose="02020603050405020304" charset="0"/>
              <a:ea typeface="微软雅黑" panose="020B0503020204020204" charset="-122"/>
              <a:sym typeface="+mn-ea"/>
            </a:endParaRPr>
          </a:p>
          <a:p>
            <a:pPr indent="0" algn="just" fontAlgn="auto">
              <a:lnSpc>
                <a:spcPct val="100000"/>
              </a:lnSpc>
            </a:pPr>
            <a:r>
              <a:rPr lang="zh-CN" altLang="en-US" sz="1100" b="1" dirty="0">
                <a:latin typeface="Times New Roman" panose="02020603050405020304" charset="0"/>
                <a:ea typeface="微软雅黑" panose="020B0503020204020204" charset="-122"/>
              </a:rPr>
              <a:t>调整内容：</a:t>
            </a:r>
            <a:endParaRPr lang="zh-CN" altLang="en-US" sz="1100" b="1" dirty="0">
              <a:latin typeface="Times New Roman" panose="02020603050405020304" charset="0"/>
              <a:ea typeface="微软雅黑" panose="020B0503020204020204" charset="-122"/>
            </a:endParaRPr>
          </a:p>
          <a:p>
            <a:pPr indent="279400" algn="just" fontAlgn="auto">
              <a:lnSpc>
                <a:spcPct val="100000"/>
              </a:lnSpc>
              <a:extLst>
                <a:ext uri="{35155182-B16C-46BC-9424-99874614C6A1}">
                  <wpsdc:indentchars xmlns:wpsdc="http://www.wps.cn/officeDocument/2017/drawingmlCustomData" val="200" checksum="25669251"/>
                </a:ext>
              </a:extLst>
            </a:pPr>
            <a:r>
              <a:rPr lang="en-US" altLang="zh-CN" sz="1100" dirty="0" smtClean="0">
                <a:latin typeface="Times New Roman" panose="02020603050405020304" charset="0"/>
              </a:rPr>
              <a:t>1.</a:t>
            </a:r>
            <a:r>
              <a:rPr lang="zh-CN" altLang="en-US" sz="1100" dirty="0" smtClean="0">
                <a:latin typeface="Times New Roman" panose="02020603050405020304" charset="0"/>
              </a:rPr>
              <a:t>将ⅢC5-1地块调整为幼儿园用地，用地面积约9172㎡，规划为莲花湖幼儿园。</a:t>
            </a:r>
            <a:endParaRPr lang="zh-CN" altLang="en-US" sz="1100" dirty="0" smtClean="0">
              <a:latin typeface="Times New Roman" panose="02020603050405020304" charset="0"/>
            </a:endParaRPr>
          </a:p>
          <a:p>
            <a:pPr indent="279400" algn="just" fontAlgn="auto">
              <a:lnSpc>
                <a:spcPct val="100000"/>
              </a:lnSpc>
              <a:extLst>
                <a:ext uri="{35155182-B16C-46BC-9424-99874614C6A1}">
                  <wpsdc:indentchars xmlns:wpsdc="http://www.wps.cn/officeDocument/2017/drawingmlCustomData" val="200" checksum="25669251"/>
                </a:ext>
              </a:extLst>
            </a:pPr>
            <a:r>
              <a:rPr lang="zh-CN" altLang="en-US" sz="1100" dirty="0" smtClean="0">
                <a:latin typeface="Times New Roman" panose="02020603050405020304" charset="0"/>
              </a:rPr>
              <a:t>2.</a:t>
            </a:r>
            <a:r>
              <a:rPr lang="zh-CN" altLang="en-US" sz="1100" dirty="0" smtClean="0">
                <a:latin typeface="Times New Roman" panose="02020603050405020304" charset="0"/>
                <a:sym typeface="+mn-ea"/>
              </a:rPr>
              <a:t>取消莲花湖西片区ⅢC5-6地块原配建幼儿园。</a:t>
            </a:r>
            <a:endParaRPr lang="zh-CN" altLang="en-US" sz="1100" dirty="0" smtClean="0">
              <a:latin typeface="Times New Roman" panose="02020603050405020304" charset="0"/>
              <a:sym typeface="+mn-ea"/>
            </a:endParaRPr>
          </a:p>
          <a:p>
            <a:pPr indent="279400" algn="just" fontAlgn="auto">
              <a:lnSpc>
                <a:spcPct val="100000"/>
              </a:lnSpc>
              <a:extLst>
                <a:ext uri="{35155182-B16C-46BC-9424-99874614C6A1}">
                  <wpsdc:indentchars xmlns:wpsdc="http://www.wps.cn/officeDocument/2017/drawingmlCustomData" val="200" checksum="25669251"/>
                </a:ext>
              </a:extLst>
            </a:pPr>
            <a:r>
              <a:rPr lang="en-US" altLang="zh-CN" sz="1100" dirty="0" smtClean="0">
                <a:latin typeface="Times New Roman" panose="02020603050405020304" charset="0"/>
                <a:ea typeface="微软雅黑" panose="020B0503020204020204" charset="-122"/>
                <a:sym typeface="+mn-ea"/>
              </a:rPr>
              <a:t>3.</a:t>
            </a:r>
            <a:r>
              <a:rPr lang="zh-CN" sz="1100" dirty="0" smtClean="0">
                <a:latin typeface="Times New Roman" panose="02020603050405020304" charset="0"/>
                <a:ea typeface="微软雅黑" panose="020B0503020204020204" charset="-122"/>
                <a:sym typeface="+mn-ea"/>
              </a:rPr>
              <a:t>将ⅢA1-3地块调整为一类居住用地，合并入南侧ⅢA1-4地块，其规划指标同原ⅢA1-4地块保持不变（容积率F≤1.1，建筑密度B≤30%，绿地率≥35%，建筑限高HL≤15米）。</a:t>
            </a:r>
            <a:endParaRPr lang="zh-CN" sz="1100" dirty="0" smtClean="0">
              <a:latin typeface="Times New Roman" panose="02020603050405020304" charset="0"/>
              <a:ea typeface="微软雅黑" panose="020B0503020204020204" charset="-122"/>
              <a:sym typeface="+mn-ea"/>
            </a:endParaRPr>
          </a:p>
          <a:p>
            <a:pPr indent="279400" algn="just" fontAlgn="auto">
              <a:lnSpc>
                <a:spcPct val="100000"/>
              </a:lnSpc>
              <a:extLst>
                <a:ext uri="{35155182-B16C-46BC-9424-99874614C6A1}">
                  <wpsdc:indentchars xmlns:wpsdc="http://www.wps.cn/officeDocument/2017/drawingmlCustomData" val="200" checksum="25669251"/>
                </a:ext>
              </a:extLst>
            </a:pPr>
            <a:r>
              <a:rPr lang="en-US" altLang="zh-CN" sz="1100" dirty="0" smtClean="0">
                <a:latin typeface="Times New Roman" panose="02020603050405020304" charset="0"/>
                <a:ea typeface="微软雅黑" panose="020B0503020204020204" charset="-122"/>
                <a:sym typeface="+mn-ea"/>
              </a:rPr>
              <a:t>4.</a:t>
            </a:r>
            <a:r>
              <a:rPr lang="zh-CN" sz="1100" dirty="0" smtClean="0">
                <a:latin typeface="Times New Roman" panose="02020603050405020304" charset="0"/>
                <a:ea typeface="微软雅黑" panose="020B0503020204020204" charset="-122"/>
                <a:sym typeface="+mn-ea"/>
              </a:rPr>
              <a:t>按照相关规范要求，对莲花湖西片区社区综合服务设施、养老托幼等配建设施进行优化调整。</a:t>
            </a:r>
            <a:endParaRPr lang="zh-CN" sz="1100" dirty="0">
              <a:latin typeface="Times New Roman" panose="02020603050405020304" charset="0"/>
              <a:ea typeface="微软雅黑" panose="020B0503020204020204" charset="-122"/>
              <a:sym typeface="+mn-ea"/>
            </a:endParaRPr>
          </a:p>
          <a:p>
            <a:pPr indent="0" algn="just" fontAlgn="auto">
              <a:lnSpc>
                <a:spcPct val="100000"/>
              </a:lnSpc>
            </a:pPr>
            <a:r>
              <a:rPr lang="zh-CN" altLang="en-US" sz="1100" b="1" dirty="0">
                <a:latin typeface="Times New Roman" panose="02020603050405020304" charset="0"/>
              </a:rPr>
              <a:t>附注：</a:t>
            </a:r>
            <a:endParaRPr lang="zh-CN" altLang="en-US" sz="1100" b="1" dirty="0">
              <a:latin typeface="Times New Roman" panose="02020603050405020304" charset="0"/>
            </a:endParaRPr>
          </a:p>
          <a:p>
            <a:pPr indent="0" algn="just" fontAlgn="auto">
              <a:lnSpc>
                <a:spcPct val="100000"/>
              </a:lnSpc>
            </a:pPr>
            <a:r>
              <a:rPr lang="zh-CN" altLang="en-US" sz="1100" dirty="0">
                <a:latin typeface="Times New Roman" panose="02020603050405020304" charset="0"/>
              </a:rPr>
              <a:t>1.陈述申辩意见反馈方式：</a:t>
            </a:r>
            <a:endParaRPr lang="zh-CN" altLang="en-US" sz="1100" dirty="0">
              <a:latin typeface="Times New Roman" panose="02020603050405020304" charset="0"/>
            </a:endParaRPr>
          </a:p>
          <a:p>
            <a:pPr indent="0" algn="just" fontAlgn="auto">
              <a:lnSpc>
                <a:spcPct val="100000"/>
              </a:lnSpc>
            </a:pPr>
            <a:r>
              <a:rPr lang="zh-CN" altLang="en-US" sz="1100" dirty="0">
                <a:latin typeface="Times New Roman" panose="02020603050405020304" charset="0"/>
              </a:rPr>
              <a:t>    （1）信函反馈意见：请邮寄至达州市通川区西外镇凤凰大道386号（达州市自然资源和规划局国土空间规划科）</a:t>
            </a:r>
            <a:endParaRPr lang="zh-CN" altLang="en-US" sz="1100" dirty="0">
              <a:latin typeface="Times New Roman" panose="02020603050405020304" charset="0"/>
            </a:endParaRPr>
          </a:p>
          <a:p>
            <a:pPr indent="0" algn="just" fontAlgn="auto">
              <a:lnSpc>
                <a:spcPct val="100000"/>
              </a:lnSpc>
            </a:pPr>
            <a:r>
              <a:rPr lang="zh-CN" altLang="en-US" sz="1100" dirty="0">
                <a:latin typeface="Times New Roman" panose="02020603050405020304" charset="0"/>
              </a:rPr>
              <a:t>    （2）咨询电话：0818-</a:t>
            </a:r>
            <a:r>
              <a:rPr lang="en-US" altLang="zh-CN" sz="1100" dirty="0">
                <a:latin typeface="Times New Roman" panose="02020603050405020304" charset="0"/>
              </a:rPr>
              <a:t>2143757</a:t>
            </a:r>
            <a:endParaRPr lang="en-US" altLang="zh-CN" sz="1100" dirty="0">
              <a:latin typeface="Times New Roman" panose="02020603050405020304" charset="0"/>
            </a:endParaRPr>
          </a:p>
          <a:p>
            <a:pPr indent="0" algn="just" fontAlgn="auto">
              <a:lnSpc>
                <a:spcPct val="100000"/>
              </a:lnSpc>
            </a:pPr>
            <a:r>
              <a:rPr lang="zh-CN" altLang="en-US" sz="1100" dirty="0">
                <a:latin typeface="Times New Roman" panose="02020603050405020304" charset="0"/>
              </a:rPr>
              <a:t>2.有效反馈意见期：信函反馈意见邮戳日不应超</a:t>
            </a:r>
            <a:r>
              <a:rPr lang="zh-CN" altLang="en-US" sz="1100" dirty="0" smtClean="0">
                <a:latin typeface="Times New Roman" panose="02020603050405020304" charset="0"/>
              </a:rPr>
              <a:t>过公示期限最</a:t>
            </a:r>
            <a:r>
              <a:rPr lang="zh-CN" altLang="en-US" sz="1100" dirty="0">
                <a:latin typeface="Times New Roman" panose="02020603050405020304" charset="0"/>
              </a:rPr>
              <a:t>后一天，逾期视为无效意见，不予采纳。</a:t>
            </a:r>
            <a:endParaRPr lang="zh-CN" altLang="en-US" sz="1100" dirty="0">
              <a:latin typeface="Times New Roman" panose="02020603050405020304" charset="0"/>
            </a:endParaRPr>
          </a:p>
          <a:p>
            <a:pPr indent="0" algn="just" fontAlgn="auto">
              <a:lnSpc>
                <a:spcPct val="100000"/>
              </a:lnSpc>
            </a:pPr>
            <a:r>
              <a:rPr lang="zh-CN" altLang="en-US" sz="1100" dirty="0">
                <a:latin typeface="Times New Roman" panose="02020603050405020304" charset="0"/>
              </a:rPr>
              <a:t>3.有效反馈意见：注明真实联系人姓名、联系电话、联系地址，如反馈意见不准确或不完整、无法及时进一步核对有关情况的视为无效意见。</a:t>
            </a:r>
            <a:endParaRPr lang="zh-CN" altLang="en-US" sz="1100" dirty="0">
              <a:latin typeface="Times New Roman" panose="02020603050405020304" charset="0"/>
            </a:endParaRPr>
          </a:p>
          <a:p>
            <a:pPr indent="0" algn="just" fontAlgn="auto">
              <a:lnSpc>
                <a:spcPct val="100000"/>
              </a:lnSpc>
            </a:pPr>
            <a:r>
              <a:rPr lang="zh-CN" altLang="en-US" sz="1100" dirty="0">
                <a:latin typeface="Times New Roman" panose="02020603050405020304" charset="0"/>
              </a:rPr>
              <a:t>4.查询网址：http://zrzyj.dazhou.gov.cn/</a:t>
            </a:r>
            <a:endParaRPr lang="zh-CN" altLang="en-US" sz="1100" dirty="0">
              <a:latin typeface="Times New Roman" panose="02020603050405020304" charset="0"/>
            </a:endParaRPr>
          </a:p>
        </p:txBody>
      </p:sp>
      <p:cxnSp>
        <p:nvCxnSpPr>
          <p:cNvPr id="20" name="直接连接符 19"/>
          <p:cNvCxnSpPr/>
          <p:nvPr/>
        </p:nvCxnSpPr>
        <p:spPr>
          <a:xfrm>
            <a:off x="7192645" y="557530"/>
            <a:ext cx="13970" cy="630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7204075" y="3877945"/>
            <a:ext cx="4969510" cy="139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3495" y="551180"/>
            <a:ext cx="17145" cy="63017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2174855" y="540385"/>
            <a:ext cx="16510" cy="63169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直接连接符 1"/>
          <p:cNvCxnSpPr/>
          <p:nvPr/>
        </p:nvCxnSpPr>
        <p:spPr>
          <a:xfrm flipV="1">
            <a:off x="49530" y="5702300"/>
            <a:ext cx="7143115" cy="25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文本框 57"/>
          <p:cNvSpPr txBox="1"/>
          <p:nvPr/>
        </p:nvSpPr>
        <p:spPr>
          <a:xfrm>
            <a:off x="8976211" y="4173855"/>
            <a:ext cx="724535" cy="275590"/>
          </a:xfrm>
          <a:prstGeom prst="rect">
            <a:avLst/>
          </a:prstGeom>
          <a:solidFill>
            <a:schemeClr val="bg1"/>
          </a:solidFill>
        </p:spPr>
        <p:txBody>
          <a:bodyPr wrap="square" rtlCol="0">
            <a:spAutoFit/>
          </a:bodyPr>
          <a:lstStyle/>
          <a:p>
            <a:r>
              <a:rPr lang="zh-CN" altLang="zh-CN" sz="1200" b="1" dirty="0">
                <a:solidFill>
                  <a:schemeClr val="tx1"/>
                </a:solidFill>
                <a:latin typeface="方正小标宋简体" panose="02010601030101010101" charset="-122"/>
                <a:ea typeface="方正小标宋简体" panose="02010601030101010101" charset="-122"/>
              </a:rPr>
              <a:t>调整前</a:t>
            </a:r>
            <a:endParaRPr lang="zh-CN" altLang="zh-CN" sz="1200" b="1" dirty="0">
              <a:solidFill>
                <a:schemeClr val="tx1"/>
              </a:solidFill>
              <a:latin typeface="方正小标宋简体" panose="02010601030101010101" charset="-122"/>
              <a:ea typeface="方正小标宋简体" panose="02010601030101010101" charset="-122"/>
            </a:endParaRPr>
          </a:p>
        </p:txBody>
      </p:sp>
      <p:sp>
        <p:nvSpPr>
          <p:cNvPr id="14" name="文本框 13"/>
          <p:cNvSpPr txBox="1"/>
          <p:nvPr/>
        </p:nvSpPr>
        <p:spPr>
          <a:xfrm>
            <a:off x="11369777" y="4168140"/>
            <a:ext cx="724535" cy="275590"/>
          </a:xfrm>
          <a:prstGeom prst="rect">
            <a:avLst/>
          </a:prstGeom>
          <a:solidFill>
            <a:schemeClr val="bg1"/>
          </a:solidFill>
        </p:spPr>
        <p:txBody>
          <a:bodyPr wrap="square" rtlCol="0">
            <a:spAutoFit/>
          </a:bodyPr>
          <a:lstStyle/>
          <a:p>
            <a:pPr lvl="0" algn="l"/>
            <a:r>
              <a:rPr lang="zh-CN" altLang="zh-CN" sz="1200" b="1" dirty="0">
                <a:latin typeface="方正小标宋简体" panose="02010601030101010101" charset="-122"/>
                <a:ea typeface="方正小标宋简体" panose="02010601030101010101" charset="-122"/>
                <a:sym typeface="+mn-ea"/>
              </a:rPr>
              <a:t>调整后</a:t>
            </a:r>
            <a:endParaRPr lang="zh-CN" altLang="zh-CN" sz="1200" b="1" dirty="0">
              <a:latin typeface="方正小标宋简体" panose="02010601030101010101" charset="-122"/>
              <a:ea typeface="方正小标宋简体" panose="02010601030101010101" charset="-122"/>
              <a:sym typeface="+mn-ea"/>
            </a:endParaRPr>
          </a:p>
        </p:txBody>
      </p:sp>
      <p:cxnSp>
        <p:nvCxnSpPr>
          <p:cNvPr id="25" name="直接连接符 24"/>
          <p:cNvCxnSpPr/>
          <p:nvPr/>
        </p:nvCxnSpPr>
        <p:spPr>
          <a:xfrm flipV="1">
            <a:off x="49530" y="6854190"/>
            <a:ext cx="12132000" cy="317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31"/>
          <p:cNvSpPr txBox="1"/>
          <p:nvPr>
            <p:custDataLst>
              <p:tags r:id="rId5"/>
            </p:custDataLst>
          </p:nvPr>
        </p:nvSpPr>
        <p:spPr>
          <a:xfrm rot="21180000">
            <a:off x="8580120" y="5325745"/>
            <a:ext cx="169545" cy="664845"/>
          </a:xfrm>
          <a:prstGeom prst="rect">
            <a:avLst/>
          </a:prstGeom>
          <a:solidFill>
            <a:schemeClr val="bg1">
              <a:alpha val="74000"/>
            </a:schemeClr>
          </a:solidFill>
        </p:spPr>
        <p:txBody>
          <a:bodyPr wrap="none" rtlCol="0">
            <a:noAutofit/>
          </a:bodyPr>
          <a:p>
            <a:pPr lvl="0" algn="ctr"/>
            <a:r>
              <a:rPr lang="zh-CN" sz="900" b="1">
                <a:solidFill>
                  <a:schemeClr val="dk1"/>
                </a:solidFill>
                <a:sym typeface="+mn-ea"/>
              </a:rPr>
              <a:t>元</a:t>
            </a:r>
            <a:endParaRPr lang="zh-CN" sz="900" b="1">
              <a:solidFill>
                <a:schemeClr val="dk1"/>
              </a:solidFill>
              <a:sym typeface="+mn-ea"/>
            </a:endParaRPr>
          </a:p>
          <a:p>
            <a:pPr lvl="0" algn="ctr"/>
            <a:r>
              <a:rPr lang="zh-CN" sz="900" b="1">
                <a:solidFill>
                  <a:schemeClr val="dk1"/>
                </a:solidFill>
                <a:sym typeface="+mn-ea"/>
              </a:rPr>
              <a:t>九</a:t>
            </a:r>
            <a:endParaRPr lang="zh-CN" sz="900" b="1">
              <a:solidFill>
                <a:schemeClr val="dk1"/>
              </a:solidFill>
              <a:sym typeface="+mn-ea"/>
            </a:endParaRPr>
          </a:p>
          <a:p>
            <a:pPr lvl="0" algn="ctr"/>
            <a:r>
              <a:rPr lang="zh-CN" sz="900" b="1">
                <a:solidFill>
                  <a:schemeClr val="dk1"/>
                </a:solidFill>
                <a:sym typeface="+mn-ea"/>
              </a:rPr>
              <a:t>大</a:t>
            </a:r>
            <a:endParaRPr lang="zh-CN" sz="900" b="1">
              <a:solidFill>
                <a:schemeClr val="dk1"/>
              </a:solidFill>
              <a:sym typeface="+mn-ea"/>
            </a:endParaRPr>
          </a:p>
          <a:p>
            <a:pPr lvl="0" algn="ctr"/>
            <a:r>
              <a:rPr lang="zh-CN" sz="900" b="1">
                <a:solidFill>
                  <a:schemeClr val="dk1"/>
                </a:solidFill>
                <a:sym typeface="+mn-ea"/>
              </a:rPr>
              <a:t>道</a:t>
            </a:r>
            <a:endParaRPr lang="zh-CN" sz="900" b="1">
              <a:solidFill>
                <a:schemeClr val="dk1"/>
              </a:solidFill>
              <a:sym typeface="+mn-ea"/>
            </a:endParaRPr>
          </a:p>
        </p:txBody>
      </p:sp>
      <p:sp>
        <p:nvSpPr>
          <p:cNvPr id="8" name="TextBox 31"/>
          <p:cNvSpPr txBox="1"/>
          <p:nvPr>
            <p:custDataLst>
              <p:tags r:id="rId6"/>
            </p:custDataLst>
          </p:nvPr>
        </p:nvSpPr>
        <p:spPr>
          <a:xfrm>
            <a:off x="11903075" y="5318125"/>
            <a:ext cx="278765" cy="105410"/>
          </a:xfrm>
          <a:prstGeom prst="rect">
            <a:avLst/>
          </a:prstGeom>
          <a:noFill/>
        </p:spPr>
        <p:txBody>
          <a:bodyPr wrap="none" rtlCol="0">
            <a:noAutofit/>
          </a:bodyPr>
          <a:p>
            <a:r>
              <a:rPr lang="en-US" altLang="zh-CN" sz="600" dirty="0" smtClean="0"/>
              <a:t>H2-2</a:t>
            </a:r>
            <a:endParaRPr lang="en-US" altLang="zh-CN" sz="600" dirty="0" smtClean="0"/>
          </a:p>
        </p:txBody>
      </p:sp>
      <p:graphicFrame>
        <p:nvGraphicFramePr>
          <p:cNvPr id="28" name="表格 27"/>
          <p:cNvGraphicFramePr/>
          <p:nvPr>
            <p:custDataLst>
              <p:tags r:id="rId7"/>
            </p:custDataLst>
          </p:nvPr>
        </p:nvGraphicFramePr>
        <p:xfrm>
          <a:off x="182880" y="5767705"/>
          <a:ext cx="6885305" cy="1006475"/>
        </p:xfrm>
        <a:graphic>
          <a:graphicData uri="http://schemas.openxmlformats.org/drawingml/2006/table">
            <a:tbl>
              <a:tblPr firstRow="1" bandRow="1"/>
              <a:tblGrid>
                <a:gridCol w="1422400"/>
                <a:gridCol w="757555"/>
                <a:gridCol w="730250"/>
                <a:gridCol w="994410"/>
                <a:gridCol w="671195"/>
                <a:gridCol w="790575"/>
                <a:gridCol w="759460"/>
                <a:gridCol w="759460"/>
              </a:tblGrid>
              <a:tr h="201295">
                <a:tc>
                  <a:txBody>
                    <a:bodyPr/>
                    <a:p>
                      <a:pPr indent="0" algn="ctr">
                        <a:lnSpc>
                          <a:spcPct val="120000"/>
                        </a:lnSpc>
                        <a:spcBef>
                          <a:spcPts val="0"/>
                        </a:spcBef>
                        <a:spcAft>
                          <a:spcPts val="0"/>
                        </a:spcAft>
                        <a:buNone/>
                      </a:pPr>
                      <a:r>
                        <a:rPr lang="zh-CN" altLang="en-US" sz="900" b="1" spc="130">
                          <a:solidFill>
                            <a:schemeClr val="tx1"/>
                          </a:solidFill>
                          <a:latin typeface="微软雅黑" panose="020B0503020204020204" charset="-122"/>
                          <a:ea typeface="微软雅黑" panose="020B0503020204020204" charset="-122"/>
                          <a:cs typeface="微软雅黑" panose="020B0503020204020204" charset="-122"/>
                        </a:rPr>
                        <a:t>地块编号</a:t>
                      </a: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lnSpc>
                          <a:spcPct val="120000"/>
                        </a:lnSpc>
                        <a:spcBef>
                          <a:spcPts val="0"/>
                        </a:spcBef>
                        <a:spcAft>
                          <a:spcPts val="0"/>
                        </a:spcAft>
                        <a:buNone/>
                      </a:pP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lnSpc>
                          <a:spcPct val="120000"/>
                        </a:lnSpc>
                        <a:spcBef>
                          <a:spcPts val="0"/>
                        </a:spcBef>
                        <a:spcAft>
                          <a:spcPts val="0"/>
                        </a:spcAft>
                        <a:buNone/>
                      </a:pPr>
                      <a:r>
                        <a:rPr lang="zh-CN" altLang="en-US" sz="900" b="1" spc="130">
                          <a:solidFill>
                            <a:schemeClr val="tx1"/>
                          </a:solidFill>
                          <a:latin typeface="微软雅黑" panose="020B0503020204020204" charset="-122"/>
                          <a:ea typeface="微软雅黑" panose="020B0503020204020204" charset="-122"/>
                          <a:cs typeface="微软雅黑" panose="020B0503020204020204" charset="-122"/>
                        </a:rPr>
                        <a:t>地块面积</a:t>
                      </a: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lnSpc>
                          <a:spcPct val="120000"/>
                        </a:lnSpc>
                        <a:spcBef>
                          <a:spcPts val="0"/>
                        </a:spcBef>
                        <a:spcAft>
                          <a:spcPts val="0"/>
                        </a:spcAft>
                        <a:buNone/>
                      </a:pPr>
                      <a:r>
                        <a:rPr lang="zh-CN" altLang="en-US" sz="900" b="1" spc="130">
                          <a:solidFill>
                            <a:schemeClr val="tx1"/>
                          </a:solidFill>
                          <a:latin typeface="微软雅黑" panose="020B0503020204020204" charset="-122"/>
                          <a:ea typeface="微软雅黑" panose="020B0503020204020204" charset="-122"/>
                          <a:cs typeface="微软雅黑" panose="020B0503020204020204" charset="-122"/>
                        </a:rPr>
                        <a:t>用地性质</a:t>
                      </a: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lnSpc>
                          <a:spcPct val="120000"/>
                        </a:lnSpc>
                        <a:spcBef>
                          <a:spcPts val="0"/>
                        </a:spcBef>
                        <a:spcAft>
                          <a:spcPts val="0"/>
                        </a:spcAft>
                        <a:buNone/>
                      </a:pPr>
                      <a:r>
                        <a:rPr lang="zh-CN" altLang="en-US" sz="900" b="1" spc="130">
                          <a:solidFill>
                            <a:schemeClr val="tx1"/>
                          </a:solidFill>
                          <a:latin typeface="微软雅黑" panose="020B0503020204020204" charset="-122"/>
                          <a:ea typeface="微软雅黑" panose="020B0503020204020204" charset="-122"/>
                          <a:cs typeface="微软雅黑" panose="020B0503020204020204" charset="-122"/>
                        </a:rPr>
                        <a:t>容积率</a:t>
                      </a: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lnSpc>
                          <a:spcPct val="120000"/>
                        </a:lnSpc>
                        <a:spcBef>
                          <a:spcPts val="0"/>
                        </a:spcBef>
                        <a:spcAft>
                          <a:spcPts val="0"/>
                        </a:spcAft>
                        <a:buNone/>
                      </a:pPr>
                      <a:r>
                        <a:rPr lang="zh-CN" altLang="en-US" sz="900" b="1" spc="130">
                          <a:solidFill>
                            <a:schemeClr val="tx1"/>
                          </a:solidFill>
                          <a:latin typeface="微软雅黑" panose="020B0503020204020204" charset="-122"/>
                          <a:ea typeface="微软雅黑" panose="020B0503020204020204" charset="-122"/>
                          <a:cs typeface="微软雅黑" panose="020B0503020204020204" charset="-122"/>
                        </a:rPr>
                        <a:t>建筑密度</a:t>
                      </a: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lnSpc>
                          <a:spcPct val="120000"/>
                        </a:lnSpc>
                        <a:spcBef>
                          <a:spcPts val="0"/>
                        </a:spcBef>
                        <a:spcAft>
                          <a:spcPts val="0"/>
                        </a:spcAft>
                        <a:buNone/>
                      </a:pPr>
                      <a:r>
                        <a:rPr lang="zh-CN" altLang="en-US" sz="900" b="1" spc="130">
                          <a:solidFill>
                            <a:schemeClr val="tx1"/>
                          </a:solidFill>
                          <a:latin typeface="微软雅黑" panose="020B0503020204020204" charset="-122"/>
                          <a:ea typeface="微软雅黑" panose="020B0503020204020204" charset="-122"/>
                          <a:cs typeface="微软雅黑" panose="020B0503020204020204" charset="-122"/>
                        </a:rPr>
                        <a:t>绿地率</a:t>
                      </a: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indent="0" algn="ctr">
                        <a:lnSpc>
                          <a:spcPct val="120000"/>
                        </a:lnSpc>
                        <a:spcBef>
                          <a:spcPts val="0"/>
                        </a:spcBef>
                        <a:spcAft>
                          <a:spcPts val="0"/>
                        </a:spcAft>
                        <a:buNone/>
                      </a:pPr>
                      <a:r>
                        <a:rPr lang="zh-CN" altLang="en-US" sz="900" b="1" spc="130">
                          <a:solidFill>
                            <a:schemeClr val="tx1"/>
                          </a:solidFill>
                          <a:latin typeface="微软雅黑" panose="020B0503020204020204" charset="-122"/>
                          <a:ea typeface="微软雅黑" panose="020B0503020204020204" charset="-122"/>
                          <a:cs typeface="微软雅黑" panose="020B0503020204020204" charset="-122"/>
                        </a:rPr>
                        <a:t>建筑限高</a:t>
                      </a: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01295">
                <a:tc rowSpan="2">
                  <a:txBody>
                    <a:bodyPr/>
                    <a:p>
                      <a:pPr indent="0" algn="ctr">
                        <a:lnSpc>
                          <a:spcPct val="120000"/>
                        </a:lnSpc>
                        <a:spcBef>
                          <a:spcPts val="0"/>
                        </a:spcBef>
                        <a:spcAft>
                          <a:spcPts val="0"/>
                        </a:spcAft>
                        <a:buNone/>
                      </a:pPr>
                      <a:r>
                        <a:rPr lang="zh-CN" altLang="en-US" sz="900" b="1" spc="130">
                          <a:latin typeface="微软雅黑" panose="020B0503020204020204" charset="-122"/>
                          <a:ea typeface="微软雅黑" panose="020B0503020204020204" charset="-122"/>
                          <a:cs typeface="微软雅黑" panose="020B0503020204020204" charset="-122"/>
                          <a:sym typeface="+mn-ea"/>
                        </a:rPr>
                        <a:t>莲花湖西片区ⅢC5-1</a:t>
                      </a:r>
                      <a:endParaRPr lang="zh-CN" altLang="en-US" sz="900" b="1"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rPr>
                        <a:t>调整前</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latin typeface="微软雅黑" panose="020B0503020204020204" charset="-122"/>
                          <a:ea typeface="微软雅黑" panose="020B0503020204020204" charset="-122"/>
                          <a:cs typeface="微软雅黑" panose="020B0503020204020204" charset="-122"/>
                          <a:sym typeface="+mn-ea"/>
                        </a:rPr>
                        <a:t>9172㎡</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latin typeface="微软雅黑" panose="020B0503020204020204" charset="-122"/>
                          <a:ea typeface="微软雅黑" panose="020B0503020204020204" charset="-122"/>
                          <a:cs typeface="微软雅黑" panose="020B0503020204020204" charset="-122"/>
                          <a:sym typeface="+mn-ea"/>
                        </a:rPr>
                        <a:t>商业用地</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≤1.5</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≤45%</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≥25%</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rPr>
                        <a:t>24m</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1295">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rPr>
                        <a:t>调整后</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latin typeface="微软雅黑" panose="020B0503020204020204" charset="-122"/>
                          <a:ea typeface="微软雅黑" panose="020B0503020204020204" charset="-122"/>
                          <a:cs typeface="微软雅黑" panose="020B0503020204020204" charset="-122"/>
                          <a:sym typeface="+mn-ea"/>
                        </a:rPr>
                        <a:t>9172㎡</a:t>
                      </a:r>
                      <a:endParaRPr lang="zh-CN" altLang="en-US" sz="900" b="0" kern="120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rPr>
                        <a:t>幼儿园用地</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≤1.</a:t>
                      </a:r>
                      <a:r>
                        <a:rPr lang="en-US" altLang="zh-CN" sz="900" b="0" spc="130">
                          <a:latin typeface="微软雅黑" panose="020B0503020204020204" charset="-122"/>
                          <a:ea typeface="微软雅黑" panose="020B0503020204020204" charset="-122"/>
                          <a:cs typeface="微软雅黑" panose="020B0503020204020204" charset="-122"/>
                          <a:sym typeface="+mn-ea"/>
                        </a:rPr>
                        <a:t>2</a:t>
                      </a:r>
                      <a:endParaRPr lang="en-US" altLang="zh-CN"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a:t>
                      </a:r>
                      <a:r>
                        <a:rPr lang="en-US" altLang="zh-CN" sz="900" b="0" spc="130">
                          <a:latin typeface="微软雅黑" panose="020B0503020204020204" charset="-122"/>
                          <a:ea typeface="微软雅黑" panose="020B0503020204020204" charset="-122"/>
                          <a:cs typeface="微软雅黑" panose="020B0503020204020204" charset="-122"/>
                          <a:sym typeface="+mn-ea"/>
                        </a:rPr>
                        <a:t>35</a:t>
                      </a:r>
                      <a:r>
                        <a:rPr lang="zh-CN" altLang="en-US" sz="900" b="0" spc="130">
                          <a:latin typeface="微软雅黑" panose="020B0503020204020204" charset="-122"/>
                          <a:ea typeface="微软雅黑" panose="020B0503020204020204" charset="-122"/>
                          <a:cs typeface="微软雅黑" panose="020B0503020204020204" charset="-122"/>
                          <a:sym typeface="+mn-ea"/>
                        </a:rPr>
                        <a:t>%</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a:t>
                      </a:r>
                      <a:r>
                        <a:rPr lang="en-US" altLang="zh-CN" sz="900" b="0" spc="130">
                          <a:latin typeface="微软雅黑" panose="020B0503020204020204" charset="-122"/>
                          <a:ea typeface="微软雅黑" panose="020B0503020204020204" charset="-122"/>
                          <a:cs typeface="微软雅黑" panose="020B0503020204020204" charset="-122"/>
                          <a:sym typeface="+mn-ea"/>
                        </a:rPr>
                        <a:t>30</a:t>
                      </a:r>
                      <a:r>
                        <a:rPr lang="zh-CN" altLang="en-US" sz="900" b="0" spc="130">
                          <a:latin typeface="微软雅黑" panose="020B0503020204020204" charset="-122"/>
                          <a:ea typeface="微软雅黑" panose="020B0503020204020204" charset="-122"/>
                          <a:cs typeface="微软雅黑" panose="020B0503020204020204" charset="-122"/>
                          <a:sym typeface="+mn-ea"/>
                        </a:rPr>
                        <a:t>%</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rPr>
                        <a:t>20m</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1295">
                <a:tc rowSpan="2">
                  <a:txBody>
                    <a:bodyPr/>
                    <a:p>
                      <a:pPr indent="0" algn="ctr">
                        <a:lnSpc>
                          <a:spcPct val="120000"/>
                        </a:lnSpc>
                        <a:spcBef>
                          <a:spcPts val="0"/>
                        </a:spcBef>
                        <a:spcAft>
                          <a:spcPts val="0"/>
                        </a:spcAft>
                        <a:buNone/>
                      </a:pPr>
                      <a:r>
                        <a:rPr lang="zh-CN" altLang="en-US" sz="900" b="1" spc="130">
                          <a:latin typeface="微软雅黑" panose="020B0503020204020204" charset="-122"/>
                          <a:ea typeface="微软雅黑" panose="020B0503020204020204" charset="-122"/>
                          <a:cs typeface="微软雅黑" panose="020B0503020204020204" charset="-122"/>
                          <a:sym typeface="+mn-ea"/>
                        </a:rPr>
                        <a:t>莲花湖片区ⅢA1-3</a:t>
                      </a:r>
                      <a:endParaRPr lang="zh-CN" altLang="en-US" sz="900" b="1" spc="130">
                        <a:latin typeface="微软雅黑" panose="020B0503020204020204" charset="-122"/>
                        <a:ea typeface="微软雅黑" panose="020B0503020204020204" charset="-122"/>
                        <a:cs typeface="微软雅黑" panose="020B0503020204020204" charset="-122"/>
                        <a:sym typeface="+mn-ea"/>
                      </a:endParaRPr>
                    </a:p>
                    <a:p>
                      <a:pPr indent="0" algn="ctr">
                        <a:lnSpc>
                          <a:spcPct val="120000"/>
                        </a:lnSpc>
                        <a:spcBef>
                          <a:spcPts val="0"/>
                        </a:spcBef>
                        <a:spcAft>
                          <a:spcPts val="0"/>
                        </a:spcAft>
                        <a:buNone/>
                      </a:pPr>
                      <a:endParaRPr lang="zh-CN" altLang="en-US" sz="800" b="1"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rPr>
                        <a:t>调整前</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kern="1200" spc="130">
                          <a:solidFill>
                            <a:schemeClr val="tx1"/>
                          </a:solidFill>
                          <a:latin typeface="微软雅黑" panose="020B0503020204020204" charset="-122"/>
                          <a:ea typeface="微软雅黑" panose="020B0503020204020204" charset="-122"/>
                          <a:cs typeface="微软雅黑" panose="020B0503020204020204" charset="-122"/>
                          <a:sym typeface="+mn-ea"/>
                        </a:rPr>
                        <a:t>10993㎡</a:t>
                      </a:r>
                      <a:endParaRPr lang="zh-CN" altLang="en-US" sz="900" b="0" kern="120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rPr>
                        <a:t>中小学用地</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≤1.2</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≤25%</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≥30%</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rPr>
                        <a:t>22m</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1295">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rPr>
                        <a:t>调整后</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kern="1200" spc="130">
                          <a:solidFill>
                            <a:schemeClr val="tx1"/>
                          </a:solidFill>
                          <a:latin typeface="微软雅黑" panose="020B0503020204020204" charset="-122"/>
                          <a:ea typeface="微软雅黑" panose="020B0503020204020204" charset="-122"/>
                          <a:cs typeface="微软雅黑" panose="020B0503020204020204" charset="-122"/>
                          <a:sym typeface="+mn-ea"/>
                        </a:rPr>
                        <a:t>10993㎡</a:t>
                      </a:r>
                      <a:endParaRPr lang="zh-CN" altLang="en-US" sz="900" b="0" kern="120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lnSpc>
                          <a:spcPct val="120000"/>
                        </a:lnSpc>
                        <a:spcBef>
                          <a:spcPts val="0"/>
                        </a:spcBef>
                        <a:spcAft>
                          <a:spcPts val="0"/>
                        </a:spcAft>
                        <a:buNone/>
                      </a:pPr>
                      <a:r>
                        <a:rPr lang="zh-CN" altLang="en-US" sz="900" b="0" spc="130">
                          <a:latin typeface="微软雅黑" panose="020B0503020204020204" charset="-122"/>
                          <a:ea typeface="微软雅黑" panose="020B0503020204020204" charset="-122"/>
                          <a:cs typeface="微软雅黑" panose="020B0503020204020204" charset="-122"/>
                          <a:sym typeface="+mn-ea"/>
                        </a:rPr>
                        <a:t>一类居住用地</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≤1.1</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≤30%</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algn="ctr">
                        <a:buNone/>
                      </a:pPr>
                      <a:r>
                        <a:rPr lang="zh-CN" altLang="en-US" sz="900" b="0" spc="130">
                          <a:latin typeface="微软雅黑" panose="020B0503020204020204" charset="-122"/>
                          <a:ea typeface="微软雅黑" panose="020B0503020204020204" charset="-122"/>
                          <a:cs typeface="微软雅黑" panose="020B0503020204020204" charset="-122"/>
                          <a:sym typeface="+mn-ea"/>
                        </a:rPr>
                        <a:t>≥35%</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indent="0" algn="ctr">
                        <a:buNone/>
                      </a:pPr>
                      <a:r>
                        <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rPr>
                        <a:t>15m</a:t>
                      </a:r>
                      <a:endParaRPr lang="zh-CN" altLang="en-US" sz="900" b="0" spc="13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bl>
          </a:graphicData>
        </a:graphic>
      </p:graphicFrame>
      <p:sp>
        <p:nvSpPr>
          <p:cNvPr id="80" name="TextBox 31"/>
          <p:cNvSpPr txBox="1"/>
          <p:nvPr>
            <p:custDataLst>
              <p:tags r:id="rId8"/>
            </p:custDataLst>
          </p:nvPr>
        </p:nvSpPr>
        <p:spPr>
          <a:xfrm>
            <a:off x="8854440" y="5516245"/>
            <a:ext cx="438150" cy="165100"/>
          </a:xfrm>
          <a:prstGeom prst="rect">
            <a:avLst/>
          </a:prstGeom>
          <a:noFill/>
        </p:spPr>
        <p:txBody>
          <a:bodyPr wrap="none" rtlCol="0">
            <a:noAutofit/>
          </a:bodyPr>
          <a:p>
            <a:pPr algn="l"/>
            <a:r>
              <a:rPr lang="zh-CN" sz="800" b="1">
                <a:solidFill>
                  <a:schemeClr val="dk1"/>
                </a:solidFill>
                <a:sym typeface="+mn-ea"/>
              </a:rPr>
              <a:t>ⅢA1-3</a:t>
            </a:r>
            <a:endParaRPr lang="zh-CN" sz="800" b="1">
              <a:solidFill>
                <a:schemeClr val="dk1"/>
              </a:solidFill>
              <a:sym typeface="+mn-ea"/>
            </a:endParaRPr>
          </a:p>
        </p:txBody>
      </p:sp>
      <p:sp>
        <p:nvSpPr>
          <p:cNvPr id="81" name="TextBox 31"/>
          <p:cNvSpPr txBox="1"/>
          <p:nvPr>
            <p:custDataLst>
              <p:tags r:id="rId9"/>
            </p:custDataLst>
          </p:nvPr>
        </p:nvSpPr>
        <p:spPr>
          <a:xfrm>
            <a:off x="11245215" y="5516245"/>
            <a:ext cx="438150" cy="165100"/>
          </a:xfrm>
          <a:prstGeom prst="rect">
            <a:avLst/>
          </a:prstGeom>
          <a:noFill/>
        </p:spPr>
        <p:txBody>
          <a:bodyPr wrap="none" rtlCol="0">
            <a:noAutofit/>
          </a:bodyPr>
          <a:p>
            <a:pPr algn="l"/>
            <a:r>
              <a:rPr lang="zh-CN" sz="800" b="1">
                <a:solidFill>
                  <a:schemeClr val="dk1"/>
                </a:solidFill>
                <a:sym typeface="+mn-ea"/>
              </a:rPr>
              <a:t>ⅢA1-3</a:t>
            </a:r>
            <a:endParaRPr lang="zh-CN" sz="800" b="1">
              <a:solidFill>
                <a:schemeClr val="dk1"/>
              </a:solidFill>
              <a:sym typeface="+mn-ea"/>
            </a:endParaRPr>
          </a:p>
        </p:txBody>
      </p:sp>
      <p:sp>
        <p:nvSpPr>
          <p:cNvPr id="82" name="TextBox 31"/>
          <p:cNvSpPr txBox="1"/>
          <p:nvPr>
            <p:custDataLst>
              <p:tags r:id="rId10"/>
            </p:custDataLst>
          </p:nvPr>
        </p:nvSpPr>
        <p:spPr>
          <a:xfrm rot="19320000">
            <a:off x="7664450" y="4476115"/>
            <a:ext cx="438150" cy="158750"/>
          </a:xfrm>
          <a:prstGeom prst="rect">
            <a:avLst/>
          </a:prstGeom>
          <a:solidFill>
            <a:schemeClr val="bg1">
              <a:alpha val="74000"/>
            </a:schemeClr>
          </a:solidFill>
        </p:spPr>
        <p:txBody>
          <a:bodyPr wrap="none" rtlCol="0">
            <a:noAutofit/>
          </a:bodyPr>
          <a:p>
            <a:pPr algn="l"/>
            <a:r>
              <a:rPr lang="zh-CN" sz="700" b="1">
                <a:solidFill>
                  <a:schemeClr val="dk1"/>
                </a:solidFill>
                <a:sym typeface="+mn-ea"/>
              </a:rPr>
              <a:t>嘉祥路</a:t>
            </a:r>
            <a:endParaRPr lang="zh-CN" altLang="en-US" sz="700" b="1" dirty="0" smtClean="0">
              <a:solidFill>
                <a:schemeClr val="dk1"/>
              </a:solidFill>
              <a:sym typeface="+mn-ea"/>
            </a:endParaRPr>
          </a:p>
        </p:txBody>
      </p:sp>
      <p:sp>
        <p:nvSpPr>
          <p:cNvPr id="84" name="TextBox 31"/>
          <p:cNvSpPr txBox="1"/>
          <p:nvPr>
            <p:custDataLst>
              <p:tags r:id="rId11"/>
            </p:custDataLst>
          </p:nvPr>
        </p:nvSpPr>
        <p:spPr>
          <a:xfrm rot="5220000">
            <a:off x="9018748" y="6361009"/>
            <a:ext cx="640080" cy="229870"/>
          </a:xfrm>
          <a:prstGeom prst="rect">
            <a:avLst/>
          </a:prstGeom>
          <a:solidFill>
            <a:schemeClr val="bg1">
              <a:alpha val="74000"/>
            </a:schemeClr>
          </a:solidFill>
        </p:spPr>
        <p:txBody>
          <a:bodyPr wrap="none" rtlCol="0">
            <a:noAutofit/>
          </a:bodyPr>
          <a:p>
            <a:pPr lvl="0" algn="ctr"/>
            <a:r>
              <a:rPr lang="zh-CN" sz="900" b="1">
                <a:solidFill>
                  <a:schemeClr val="dk1"/>
                </a:solidFill>
                <a:sym typeface="+mn-ea"/>
              </a:rPr>
              <a:t>石莲花路</a:t>
            </a:r>
            <a:endParaRPr lang="zh-CN" sz="900" b="1">
              <a:solidFill>
                <a:schemeClr val="dk1"/>
              </a:solidFill>
              <a:sym typeface="+mn-ea"/>
            </a:endParaRPr>
          </a:p>
        </p:txBody>
      </p:sp>
      <p:sp>
        <p:nvSpPr>
          <p:cNvPr id="9" name="TextBox 31"/>
          <p:cNvSpPr txBox="1"/>
          <p:nvPr>
            <p:custDataLst>
              <p:tags r:id="rId12"/>
            </p:custDataLst>
          </p:nvPr>
        </p:nvSpPr>
        <p:spPr>
          <a:xfrm rot="21180000">
            <a:off x="11001375" y="5367655"/>
            <a:ext cx="169545" cy="664845"/>
          </a:xfrm>
          <a:prstGeom prst="rect">
            <a:avLst/>
          </a:prstGeom>
          <a:solidFill>
            <a:schemeClr val="bg1">
              <a:alpha val="74000"/>
            </a:schemeClr>
          </a:solidFill>
        </p:spPr>
        <p:txBody>
          <a:bodyPr wrap="none" rtlCol="0">
            <a:noAutofit/>
          </a:bodyPr>
          <a:p>
            <a:pPr lvl="0" algn="ctr"/>
            <a:r>
              <a:rPr lang="zh-CN" sz="900" b="1">
                <a:solidFill>
                  <a:schemeClr val="dk1"/>
                </a:solidFill>
                <a:sym typeface="+mn-ea"/>
              </a:rPr>
              <a:t>元</a:t>
            </a:r>
            <a:endParaRPr lang="zh-CN" sz="900" b="1">
              <a:solidFill>
                <a:schemeClr val="dk1"/>
              </a:solidFill>
              <a:sym typeface="+mn-ea"/>
            </a:endParaRPr>
          </a:p>
          <a:p>
            <a:pPr lvl="0" algn="ctr"/>
            <a:r>
              <a:rPr lang="zh-CN" sz="900" b="1">
                <a:solidFill>
                  <a:schemeClr val="dk1"/>
                </a:solidFill>
                <a:sym typeface="+mn-ea"/>
              </a:rPr>
              <a:t>九</a:t>
            </a:r>
            <a:endParaRPr lang="zh-CN" sz="900" b="1">
              <a:solidFill>
                <a:schemeClr val="dk1"/>
              </a:solidFill>
              <a:sym typeface="+mn-ea"/>
            </a:endParaRPr>
          </a:p>
          <a:p>
            <a:pPr lvl="0" algn="ctr"/>
            <a:r>
              <a:rPr lang="zh-CN" sz="900" b="1">
                <a:solidFill>
                  <a:schemeClr val="dk1"/>
                </a:solidFill>
                <a:sym typeface="+mn-ea"/>
              </a:rPr>
              <a:t>大</a:t>
            </a:r>
            <a:endParaRPr lang="zh-CN" sz="900" b="1">
              <a:solidFill>
                <a:schemeClr val="dk1"/>
              </a:solidFill>
              <a:sym typeface="+mn-ea"/>
            </a:endParaRPr>
          </a:p>
          <a:p>
            <a:pPr lvl="0" algn="ctr"/>
            <a:r>
              <a:rPr lang="zh-CN" sz="900" b="1">
                <a:solidFill>
                  <a:schemeClr val="dk1"/>
                </a:solidFill>
                <a:sym typeface="+mn-ea"/>
              </a:rPr>
              <a:t>道</a:t>
            </a:r>
            <a:endParaRPr lang="zh-CN" sz="900" b="1">
              <a:solidFill>
                <a:schemeClr val="dk1"/>
              </a:solidFill>
              <a:sym typeface="+mn-ea"/>
            </a:endParaRPr>
          </a:p>
        </p:txBody>
      </p:sp>
      <p:sp>
        <p:nvSpPr>
          <p:cNvPr id="10" name="TextBox 31"/>
          <p:cNvSpPr txBox="1"/>
          <p:nvPr>
            <p:custDataLst>
              <p:tags r:id="rId13"/>
            </p:custDataLst>
          </p:nvPr>
        </p:nvSpPr>
        <p:spPr>
          <a:xfrm rot="5220000">
            <a:off x="11451433" y="6360374"/>
            <a:ext cx="640080" cy="229870"/>
          </a:xfrm>
          <a:prstGeom prst="rect">
            <a:avLst/>
          </a:prstGeom>
          <a:solidFill>
            <a:schemeClr val="bg1">
              <a:alpha val="74000"/>
            </a:schemeClr>
          </a:solidFill>
        </p:spPr>
        <p:txBody>
          <a:bodyPr wrap="none" rtlCol="0">
            <a:noAutofit/>
          </a:bodyPr>
          <a:p>
            <a:pPr lvl="0" algn="ctr"/>
            <a:r>
              <a:rPr lang="zh-CN" sz="900" b="1">
                <a:solidFill>
                  <a:schemeClr val="dk1"/>
                </a:solidFill>
                <a:sym typeface="+mn-ea"/>
              </a:rPr>
              <a:t>石莲花路</a:t>
            </a:r>
            <a:endParaRPr lang="zh-CN" sz="900" b="1">
              <a:solidFill>
                <a:schemeClr val="dk1"/>
              </a:solidFill>
              <a:sym typeface="+mn-ea"/>
            </a:endParaRPr>
          </a:p>
        </p:txBody>
      </p:sp>
      <p:sp>
        <p:nvSpPr>
          <p:cNvPr id="11" name="TextBox 31"/>
          <p:cNvSpPr txBox="1"/>
          <p:nvPr>
            <p:custDataLst>
              <p:tags r:id="rId14"/>
            </p:custDataLst>
          </p:nvPr>
        </p:nvSpPr>
        <p:spPr>
          <a:xfrm>
            <a:off x="11245215" y="6393815"/>
            <a:ext cx="438150" cy="165100"/>
          </a:xfrm>
          <a:prstGeom prst="rect">
            <a:avLst/>
          </a:prstGeom>
          <a:noFill/>
        </p:spPr>
        <p:txBody>
          <a:bodyPr wrap="none" rtlCol="0">
            <a:noAutofit/>
          </a:bodyPr>
          <a:p>
            <a:pPr algn="l"/>
            <a:r>
              <a:rPr lang="zh-CN" sz="800" b="1">
                <a:solidFill>
                  <a:schemeClr val="dk1"/>
                </a:solidFill>
                <a:sym typeface="+mn-ea"/>
              </a:rPr>
              <a:t>ⅢA1-</a:t>
            </a:r>
            <a:r>
              <a:rPr lang="en-US" altLang="zh-CN" sz="800" b="1">
                <a:solidFill>
                  <a:schemeClr val="dk1"/>
                </a:solidFill>
                <a:sym typeface="+mn-ea"/>
              </a:rPr>
              <a:t>4</a:t>
            </a:r>
            <a:endParaRPr lang="en-US" altLang="zh-CN" sz="800" b="1">
              <a:solidFill>
                <a:schemeClr val="dk1"/>
              </a:solidFill>
              <a:sym typeface="+mn-ea"/>
            </a:endParaRPr>
          </a:p>
        </p:txBody>
      </p:sp>
      <p:sp>
        <p:nvSpPr>
          <p:cNvPr id="12" name="TextBox 31"/>
          <p:cNvSpPr txBox="1"/>
          <p:nvPr>
            <p:custDataLst>
              <p:tags r:id="rId15"/>
            </p:custDataLst>
          </p:nvPr>
        </p:nvSpPr>
        <p:spPr>
          <a:xfrm>
            <a:off x="8848725" y="6393815"/>
            <a:ext cx="438150" cy="165100"/>
          </a:xfrm>
          <a:prstGeom prst="rect">
            <a:avLst/>
          </a:prstGeom>
          <a:noFill/>
        </p:spPr>
        <p:txBody>
          <a:bodyPr wrap="none" rtlCol="0">
            <a:noAutofit/>
          </a:bodyPr>
          <a:p>
            <a:pPr algn="l"/>
            <a:r>
              <a:rPr lang="zh-CN" sz="800" b="1">
                <a:solidFill>
                  <a:schemeClr val="dk1"/>
                </a:solidFill>
                <a:sym typeface="+mn-ea"/>
              </a:rPr>
              <a:t>ⅢA1-</a:t>
            </a:r>
            <a:r>
              <a:rPr lang="en-US" altLang="zh-CN" sz="800" b="1">
                <a:solidFill>
                  <a:schemeClr val="dk1"/>
                </a:solidFill>
                <a:sym typeface="+mn-ea"/>
              </a:rPr>
              <a:t>4</a:t>
            </a:r>
            <a:endParaRPr lang="en-US" altLang="zh-CN" sz="800" b="1">
              <a:solidFill>
                <a:schemeClr val="dk1"/>
              </a:solidFill>
              <a:sym typeface="+mn-ea"/>
            </a:endParaRPr>
          </a:p>
        </p:txBody>
      </p:sp>
      <p:sp>
        <p:nvSpPr>
          <p:cNvPr id="13" name="任意多边形 12"/>
          <p:cNvSpPr/>
          <p:nvPr/>
        </p:nvSpPr>
        <p:spPr>
          <a:xfrm>
            <a:off x="7854315" y="4449445"/>
            <a:ext cx="640080" cy="1005840"/>
          </a:xfrm>
          <a:custGeom>
            <a:avLst/>
            <a:gdLst>
              <a:gd name="connisteX0" fmla="*/ 255905 w 640080"/>
              <a:gd name="connsiteY0" fmla="*/ 0 h 1005840"/>
              <a:gd name="connisteX1" fmla="*/ 0 w 640080"/>
              <a:gd name="connsiteY1" fmla="*/ 225425 h 1005840"/>
              <a:gd name="connisteX2" fmla="*/ 6350 w 640080"/>
              <a:gd name="connsiteY2" fmla="*/ 323215 h 1005840"/>
              <a:gd name="connisteX3" fmla="*/ 262255 w 640080"/>
              <a:gd name="connsiteY3" fmla="*/ 597535 h 1005840"/>
              <a:gd name="connisteX4" fmla="*/ 347345 w 640080"/>
              <a:gd name="connsiteY4" fmla="*/ 774065 h 1005840"/>
              <a:gd name="connisteX5" fmla="*/ 396240 w 640080"/>
              <a:gd name="connsiteY5" fmla="*/ 1005840 h 1005840"/>
              <a:gd name="connisteX6" fmla="*/ 640080 w 640080"/>
              <a:gd name="connsiteY6" fmla="*/ 987425 h 1005840"/>
              <a:gd name="connisteX7" fmla="*/ 567055 w 640080"/>
              <a:gd name="connsiteY7" fmla="*/ 731520 h 1005840"/>
              <a:gd name="connisteX8" fmla="*/ 487680 w 640080"/>
              <a:gd name="connsiteY8" fmla="*/ 475615 h 1005840"/>
              <a:gd name="connisteX9" fmla="*/ 298450 w 640080"/>
              <a:gd name="connsiteY9" fmla="*/ 48895 h 1005840"/>
              <a:gd name="connisteX10" fmla="*/ 255905 w 640080"/>
              <a:gd name="connsiteY10" fmla="*/ 0 h 100584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Lst>
            <a:rect l="l" t="t" r="r" b="b"/>
            <a:pathLst>
              <a:path w="640080" h="1005840">
                <a:moveTo>
                  <a:pt x="255905" y="0"/>
                </a:moveTo>
                <a:lnTo>
                  <a:pt x="0" y="225425"/>
                </a:lnTo>
                <a:lnTo>
                  <a:pt x="6350" y="323215"/>
                </a:lnTo>
                <a:lnTo>
                  <a:pt x="262255" y="597535"/>
                </a:lnTo>
                <a:lnTo>
                  <a:pt x="347345" y="774065"/>
                </a:lnTo>
                <a:lnTo>
                  <a:pt x="396240" y="1005840"/>
                </a:lnTo>
                <a:lnTo>
                  <a:pt x="640080" y="987425"/>
                </a:lnTo>
                <a:lnTo>
                  <a:pt x="567055" y="731520"/>
                </a:lnTo>
                <a:lnTo>
                  <a:pt x="487680" y="475615"/>
                </a:lnTo>
                <a:lnTo>
                  <a:pt x="298450" y="48895"/>
                </a:lnTo>
                <a:lnTo>
                  <a:pt x="255905"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8" name="TextBox 31"/>
          <p:cNvSpPr txBox="1"/>
          <p:nvPr>
            <p:custDataLst>
              <p:tags r:id="rId16"/>
            </p:custDataLst>
          </p:nvPr>
        </p:nvSpPr>
        <p:spPr>
          <a:xfrm>
            <a:off x="7879080" y="4752340"/>
            <a:ext cx="438150" cy="158750"/>
          </a:xfrm>
          <a:prstGeom prst="rect">
            <a:avLst/>
          </a:prstGeom>
          <a:noFill/>
        </p:spPr>
        <p:txBody>
          <a:bodyPr wrap="none" rtlCol="0">
            <a:noAutofit/>
          </a:bodyPr>
          <a:p>
            <a:pPr algn="l"/>
            <a:r>
              <a:rPr lang="zh-CN" sz="800" b="1">
                <a:solidFill>
                  <a:schemeClr val="dk1"/>
                </a:solidFill>
                <a:sym typeface="+mn-ea"/>
              </a:rPr>
              <a:t>ⅢC5-1</a:t>
            </a:r>
            <a:endParaRPr lang="zh-CN" sz="800" b="1">
              <a:solidFill>
                <a:schemeClr val="dk1"/>
              </a:solidFill>
              <a:sym typeface="+mn-ea"/>
            </a:endParaRPr>
          </a:p>
        </p:txBody>
      </p:sp>
      <p:sp>
        <p:nvSpPr>
          <p:cNvPr id="15" name="任意多边形 14"/>
          <p:cNvSpPr/>
          <p:nvPr/>
        </p:nvSpPr>
        <p:spPr>
          <a:xfrm>
            <a:off x="10281920" y="4510405"/>
            <a:ext cx="640080" cy="1005840"/>
          </a:xfrm>
          <a:custGeom>
            <a:avLst/>
            <a:gdLst>
              <a:gd name="connisteX0" fmla="*/ 255905 w 640080"/>
              <a:gd name="connsiteY0" fmla="*/ 0 h 1005840"/>
              <a:gd name="connisteX1" fmla="*/ 0 w 640080"/>
              <a:gd name="connsiteY1" fmla="*/ 225425 h 1005840"/>
              <a:gd name="connisteX2" fmla="*/ 6350 w 640080"/>
              <a:gd name="connsiteY2" fmla="*/ 323215 h 1005840"/>
              <a:gd name="connisteX3" fmla="*/ 262255 w 640080"/>
              <a:gd name="connsiteY3" fmla="*/ 597535 h 1005840"/>
              <a:gd name="connisteX4" fmla="*/ 347345 w 640080"/>
              <a:gd name="connsiteY4" fmla="*/ 774065 h 1005840"/>
              <a:gd name="connisteX5" fmla="*/ 396240 w 640080"/>
              <a:gd name="connsiteY5" fmla="*/ 1005840 h 1005840"/>
              <a:gd name="connisteX6" fmla="*/ 640080 w 640080"/>
              <a:gd name="connsiteY6" fmla="*/ 987425 h 1005840"/>
              <a:gd name="connisteX7" fmla="*/ 567055 w 640080"/>
              <a:gd name="connsiteY7" fmla="*/ 731520 h 1005840"/>
              <a:gd name="connisteX8" fmla="*/ 487680 w 640080"/>
              <a:gd name="connsiteY8" fmla="*/ 475615 h 1005840"/>
              <a:gd name="connisteX9" fmla="*/ 298450 w 640080"/>
              <a:gd name="connsiteY9" fmla="*/ 48895 h 1005840"/>
              <a:gd name="connisteX10" fmla="*/ 255905 w 640080"/>
              <a:gd name="connsiteY10" fmla="*/ 0 h 100584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Lst>
            <a:rect l="l" t="t" r="r" b="b"/>
            <a:pathLst>
              <a:path w="640080" h="1005840">
                <a:moveTo>
                  <a:pt x="255905" y="0"/>
                </a:moveTo>
                <a:lnTo>
                  <a:pt x="0" y="225425"/>
                </a:lnTo>
                <a:lnTo>
                  <a:pt x="6350" y="323215"/>
                </a:lnTo>
                <a:lnTo>
                  <a:pt x="262255" y="597535"/>
                </a:lnTo>
                <a:lnTo>
                  <a:pt x="347345" y="774065"/>
                </a:lnTo>
                <a:lnTo>
                  <a:pt x="396240" y="1005840"/>
                </a:lnTo>
                <a:lnTo>
                  <a:pt x="640080" y="987425"/>
                </a:lnTo>
                <a:lnTo>
                  <a:pt x="567055" y="731520"/>
                </a:lnTo>
                <a:lnTo>
                  <a:pt x="487680" y="475615"/>
                </a:lnTo>
                <a:lnTo>
                  <a:pt x="298450" y="48895"/>
                </a:lnTo>
                <a:lnTo>
                  <a:pt x="255905" y="0"/>
                </a:lnTo>
                <a:close/>
              </a:path>
            </a:pathLst>
          </a:custGeom>
          <a:solidFill>
            <a:srgbClr val="ED4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TextBox 31"/>
          <p:cNvSpPr txBox="1"/>
          <p:nvPr>
            <p:custDataLst>
              <p:tags r:id="rId17"/>
            </p:custDataLst>
          </p:nvPr>
        </p:nvSpPr>
        <p:spPr>
          <a:xfrm rot="19320000">
            <a:off x="10068560" y="4567555"/>
            <a:ext cx="438150" cy="158750"/>
          </a:xfrm>
          <a:prstGeom prst="rect">
            <a:avLst/>
          </a:prstGeom>
          <a:solidFill>
            <a:schemeClr val="bg1">
              <a:alpha val="74000"/>
            </a:schemeClr>
          </a:solidFill>
        </p:spPr>
        <p:txBody>
          <a:bodyPr wrap="none" rtlCol="0">
            <a:noAutofit/>
          </a:bodyPr>
          <a:p>
            <a:pPr algn="l"/>
            <a:r>
              <a:rPr lang="zh-CN" sz="700" b="1">
                <a:solidFill>
                  <a:schemeClr val="dk1"/>
                </a:solidFill>
                <a:sym typeface="+mn-ea"/>
              </a:rPr>
              <a:t>嘉祥路</a:t>
            </a:r>
            <a:endParaRPr lang="zh-CN" altLang="en-US" sz="700" b="1" dirty="0" smtClean="0">
              <a:solidFill>
                <a:schemeClr val="dk1"/>
              </a:solidFill>
              <a:sym typeface="+mn-ea"/>
            </a:endParaRPr>
          </a:p>
        </p:txBody>
      </p:sp>
      <p:sp>
        <p:nvSpPr>
          <p:cNvPr id="79" name="TextBox 31"/>
          <p:cNvSpPr txBox="1"/>
          <p:nvPr>
            <p:custDataLst>
              <p:tags r:id="rId18"/>
            </p:custDataLst>
          </p:nvPr>
        </p:nvSpPr>
        <p:spPr>
          <a:xfrm>
            <a:off x="10331450" y="4819650"/>
            <a:ext cx="438150" cy="158750"/>
          </a:xfrm>
          <a:prstGeom prst="rect">
            <a:avLst/>
          </a:prstGeom>
          <a:noFill/>
        </p:spPr>
        <p:txBody>
          <a:bodyPr wrap="none" rtlCol="0">
            <a:noAutofit/>
          </a:bodyPr>
          <a:p>
            <a:pPr algn="l"/>
            <a:r>
              <a:rPr lang="zh-CN" sz="800" b="1">
                <a:solidFill>
                  <a:schemeClr val="dk1"/>
                </a:solidFill>
                <a:sym typeface="+mn-ea"/>
              </a:rPr>
              <a:t>ⅢC5-1</a:t>
            </a:r>
            <a:endParaRPr lang="zh-CN" sz="800" b="1">
              <a:solidFill>
                <a:schemeClr val="dk1"/>
              </a:solidFill>
              <a:sym typeface="+mn-ea"/>
            </a:endParaRPr>
          </a:p>
        </p:txBody>
      </p:sp>
      <p:sp>
        <p:nvSpPr>
          <p:cNvPr id="16" name="文本框 15"/>
          <p:cNvSpPr txBox="1"/>
          <p:nvPr/>
        </p:nvSpPr>
        <p:spPr>
          <a:xfrm>
            <a:off x="9207500" y="3886200"/>
            <a:ext cx="1262380" cy="275590"/>
          </a:xfrm>
          <a:prstGeom prst="rect">
            <a:avLst/>
          </a:prstGeom>
          <a:noFill/>
        </p:spPr>
        <p:txBody>
          <a:bodyPr wrap="square" rtlCol="0">
            <a:spAutoFit/>
          </a:bodyPr>
          <a:p>
            <a:r>
              <a:rPr lang="zh-CN" altLang="en-US" sz="1200" b="1">
                <a:sym typeface="+mn-ea"/>
              </a:rPr>
              <a:t>调整前后对比图</a:t>
            </a:r>
            <a:endParaRPr lang="zh-CN" altLang="zh-CN" sz="1200" b="1" dirty="0">
              <a:solidFill>
                <a:schemeClr val="tx1"/>
              </a:solidFill>
              <a:latin typeface="方正小标宋简体" panose="02010601030101010101" charset="-122"/>
              <a:ea typeface="方正小标宋简体" panose="02010601030101010101" charset="-122"/>
            </a:endParaRPr>
          </a:p>
        </p:txBody>
      </p:sp>
      <p:sp>
        <p:nvSpPr>
          <p:cNvPr id="17" name="文本框 16"/>
          <p:cNvSpPr txBox="1"/>
          <p:nvPr/>
        </p:nvSpPr>
        <p:spPr>
          <a:xfrm>
            <a:off x="9347835" y="557530"/>
            <a:ext cx="1262380" cy="275590"/>
          </a:xfrm>
          <a:prstGeom prst="rect">
            <a:avLst/>
          </a:prstGeom>
          <a:noFill/>
        </p:spPr>
        <p:txBody>
          <a:bodyPr wrap="square" rtlCol="0">
            <a:spAutoFit/>
          </a:bodyPr>
          <a:p>
            <a:r>
              <a:rPr lang="zh-CN" altLang="en-US" sz="1200" b="1">
                <a:sym typeface="+mn-ea"/>
              </a:rPr>
              <a:t>区位示意图</a:t>
            </a:r>
            <a:endParaRPr lang="en-US" altLang="zh-CN" sz="1200" b="1" dirty="0">
              <a:solidFill>
                <a:schemeClr val="tx1"/>
              </a:solidFill>
              <a:latin typeface="方正小标宋简体" panose="02010601030101010101" charset="-122"/>
              <a:ea typeface="方正小标宋简体" panose="02010601030101010101" charset="-122"/>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UNIT_TABLE_BEAUTIFY" val="smartTable{8ef27267-4d5f-4b44-95d2-cc627bd9e659}"/>
  <p:tag name="TABLE_ENDDRAG_ORIGIN_RECT" val="578*58"/>
  <p:tag name="TABLE_ENDDRAG_RECT" val="9*474*578*58"/>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1471</Words>
  <Application>WPS 演示</Application>
  <PresentationFormat>自定义</PresentationFormat>
  <Paragraphs>145</Paragraphs>
  <Slides>1</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vt:i4>
      </vt:variant>
    </vt:vector>
  </HeadingPairs>
  <TitlesOfParts>
    <vt:vector size="11" baseType="lpstr">
      <vt:lpstr>Arial</vt:lpstr>
      <vt:lpstr>宋体</vt:lpstr>
      <vt:lpstr>Wingdings</vt:lpstr>
      <vt:lpstr>黑体</vt:lpstr>
      <vt:lpstr>Times New Roman</vt:lpstr>
      <vt:lpstr>微软雅黑</vt:lpstr>
      <vt:lpstr>方正小标宋简体</vt:lpstr>
      <vt:lpstr>Calibri</vt:lpstr>
      <vt:lpstr>Arial Unicode MS</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dell</cp:lastModifiedBy>
  <cp:revision>151</cp:revision>
  <cp:lastPrinted>2022-10-25T06:01:00Z</cp:lastPrinted>
  <dcterms:created xsi:type="dcterms:W3CDTF">2021-05-26T08:43:00Z</dcterms:created>
  <dcterms:modified xsi:type="dcterms:W3CDTF">2023-10-08T01:26:00Z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y fmtid="{D5CDD505-2E9C-101B-9397-08002B2CF9AE}" pid="3" name="ICV">
    <vt:lpwstr>8B7470B4EDDA4F55A5F92CDA31BBE470_13</vt:lpwstr>
  </property>
</Properties>
</file>