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1" r:id="rId2"/>
  </p:sldIdLst>
  <p:sldSz cx="12192000" cy="6858000"/>
  <p:notesSz cx="14355763" cy="9926638"/>
  <p:custDataLst>
    <p:tags r:id="rId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28">
          <p15:clr>
            <a:srgbClr val="A4A3A4"/>
          </p15:clr>
        </p15:guide>
        <p15:guide id="2" pos="38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542D831-374A-44CB-814A-449F3EE2DF6F}" styleName="{e542d831-374a-44cb-814a-449f3ee2df6f}">
    <a:wholeTbl>
      <a:tcTxStyle>
        <a:fontRef idx="none">
          <a:prstClr val="black"/>
        </a:fontRef>
      </a:tcTxStyle>
      <a:tcStyle>
        <a:tcBdr>
          <a:bottom>
            <a:ln w="38100" cmpd="sng">
              <a:solidFill>
                <a:srgbClr val="E5EEE4"/>
              </a:solidFill>
            </a:ln>
          </a:bottom>
        </a:tcBdr>
        <a:fill>
          <a:solidFill>
            <a:srgbClr val="FFFFFF"/>
          </a:solidFill>
        </a:fill>
      </a:tcStyle>
    </a:wholeTbl>
    <a:band1H>
      <a:tcTxStyle>
        <a:fontRef idx="none">
          <a:prstClr val="black"/>
        </a:fontRef>
      </a:tcTxStyle>
      <a:tcStyle>
        <a:tcBdr/>
        <a:fill>
          <a:solidFill>
            <a:srgbClr val="FFFFFF"/>
          </a:solidFill>
        </a:fill>
      </a:tcStyle>
    </a:band1H>
    <a:band2H>
      <a:tcTxStyle>
        <a:fontRef idx="none">
          <a:prstClr val="black"/>
        </a:fontRef>
      </a:tcTxStyle>
      <a:tcStyle>
        <a:tcBdr/>
        <a:fill>
          <a:solidFill>
            <a:srgbClr val="F6F6F6"/>
          </a:solidFill>
        </a:fill>
      </a:tcStyle>
    </a:band2H>
    <a:firstRow>
      <a:tcTxStyle>
        <a:fontRef idx="none">
          <a:prstClr val="black"/>
        </a:fontRef>
      </a:tcTxStyle>
      <a:tcStyle>
        <a:tcBdr>
          <a:insideV>
            <a:ln w="12700" cmpd="sng">
              <a:solidFill>
                <a:srgbClr val="FFFFFF"/>
              </a:solidFill>
            </a:ln>
          </a:insideV>
        </a:tcBdr>
        <a:fill>
          <a:solidFill>
            <a:srgbClr val="E5EEE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987" autoAdjust="0"/>
    <p:restoredTop sz="99756" autoAdjust="0"/>
  </p:normalViewPr>
  <p:slideViewPr>
    <p:cSldViewPr snapToGrid="0" showGuides="1">
      <p:cViewPr varScale="1">
        <p:scale>
          <a:sx n="87" d="100"/>
          <a:sy n="87" d="100"/>
        </p:scale>
        <p:origin x="-1267" y="-91"/>
      </p:cViewPr>
      <p:guideLst>
        <p:guide orient="horz" pos="2328"/>
        <p:guide pos="38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6220830" cy="49633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8131612" y="0"/>
            <a:ext cx="6220830" cy="49633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B8CA1CEC-2B6A-4D4E-A363-CF002382205C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6220830" cy="496332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8131612" y="9428584"/>
            <a:ext cx="6220830" cy="496332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9F78F5EC-094D-4EE9-8502-1357F98F16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8317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6220830" cy="498055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8131612" y="2"/>
            <a:ext cx="6220830" cy="498055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D2A48B96-639E-45A3-A0BA-2464DFDB1FAA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00525" y="1239838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62" tIns="66381" rIns="132762" bIns="66381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435577" y="4777195"/>
            <a:ext cx="11484610" cy="3908614"/>
          </a:xfrm>
          <a:prstGeom prst="rect">
            <a:avLst/>
          </a:prstGeom>
        </p:spPr>
        <p:txBody>
          <a:bodyPr vert="horz" lIns="132762" tIns="66381" rIns="132762" bIns="66381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6220830" cy="498054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8131612" y="9428585"/>
            <a:ext cx="6220830" cy="498054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0635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.jpeg"/><Relationship Id="rId5" Type="http://schemas.openxmlformats.org/officeDocument/2006/relationships/tags" Target="../tags/tag6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表格 43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49142964"/>
              </p:ext>
            </p:extLst>
          </p:nvPr>
        </p:nvGraphicFramePr>
        <p:xfrm>
          <a:off x="48574" y="4846971"/>
          <a:ext cx="4666564" cy="1960884"/>
        </p:xfrm>
        <a:graphic>
          <a:graphicData uri="http://schemas.openxmlformats.org/drawingml/2006/table">
            <a:tbl>
              <a:tblPr firstRow="1" bandRow="1">
                <a:tableStyleId>{E542D831-374A-44CB-814A-449F3EE2DF6F}</a:tableStyleId>
              </a:tblPr>
              <a:tblGrid>
                <a:gridCol w="2466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8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78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42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323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1879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3045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9398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8346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20529">
                <a:tc rowSpan="7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8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调</a:t>
                      </a:r>
                    </a:p>
                    <a:p>
                      <a:pPr indent="0" algn="ctr">
                        <a:buNone/>
                      </a:pPr>
                      <a:r>
                        <a:rPr lang="zh-CN" altLang="en-US" sz="8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整</a:t>
                      </a:r>
                    </a:p>
                    <a:p>
                      <a:pPr indent="0" algn="ctr">
                        <a:buNone/>
                      </a:pPr>
                      <a:r>
                        <a:rPr lang="zh-CN" altLang="en-US" sz="8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前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地块编号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用地代码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用地名称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容积率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建筑</a:t>
                      </a:r>
                      <a:r>
                        <a:rPr lang="zh-CN" altLang="en-US" sz="8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密度</a:t>
                      </a:r>
                      <a:endParaRPr lang="zh-CN" sz="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8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(</a:t>
                      </a:r>
                      <a:r>
                        <a:rPr lang="zh-CN" sz="8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%</a:t>
                      </a:r>
                      <a:r>
                        <a:rPr lang="en-US" altLang="zh-CN" sz="8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)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绿地率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altLang="zh-CN" sz="8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(</a:t>
                      </a:r>
                      <a:r>
                        <a:rPr lang="zh-CN" sz="8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%</a:t>
                      </a:r>
                      <a:r>
                        <a:rPr lang="en-US" altLang="zh-CN" sz="8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)</a:t>
                      </a: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建筑限高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altLang="zh-CN" sz="8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lang="zh-CN" sz="8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</a:t>
                      </a:r>
                      <a:r>
                        <a:rPr lang="en-US" altLang="zh-CN" sz="8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用地面积</a:t>
                      </a:r>
                    </a:p>
                    <a:p>
                      <a:pPr indent="0" algn="ctr">
                        <a:buNone/>
                      </a:pPr>
                      <a:r>
                        <a:rPr lang="zh-CN" sz="8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(公顷）</a:t>
                      </a:r>
                      <a:endParaRPr lang="zh-CN" altLang="en-US" sz="8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625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12700" marR="12700" marT="12700" anchor="ctr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en-US" altLang="zh-CN" sz="8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B06-01</a:t>
                      </a:r>
                      <a:endParaRPr lang="zh-CN" sz="800" kern="12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8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1401</a:t>
                      </a:r>
                      <a:endParaRPr lang="zh-CN" sz="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8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公园绿地</a:t>
                      </a:r>
                      <a:endParaRPr lang="zh-CN" sz="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-</a:t>
                      </a:r>
                      <a:endParaRPr lang="zh-CN" sz="800" kern="12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-</a:t>
                      </a:r>
                      <a:endParaRPr lang="zh-CN" sz="800" kern="12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-</a:t>
                      </a:r>
                      <a:endParaRPr lang="zh-CN" sz="800" kern="12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en-US" sz="800" kern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-</a:t>
                      </a:r>
                      <a:endParaRPr lang="zh-CN" sz="800" kern="12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en-US" sz="800" kern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0.64</a:t>
                      </a:r>
                      <a:endParaRPr lang="zh-CN" sz="800" kern="12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52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12700" marR="12700" marT="12700" anchor="ctr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B06-02</a:t>
                      </a:r>
                      <a:endParaRPr lang="zh-CN" altLang="zh-CN" sz="800" kern="1200" dirty="0" smtClean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en-US" altLang="zh-CN" sz="8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0901/1208</a:t>
                      </a:r>
                      <a:endParaRPr lang="zh-CN" altLang="zh-CN" sz="800" kern="12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zh-CN" altLang="zh-CN" sz="8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商业与交通场站混合用地</a:t>
                      </a:r>
                      <a:endParaRPr lang="zh-CN" sz="800" kern="12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en-US" sz="800" kern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3.5</a:t>
                      </a:r>
                      <a:endParaRPr lang="zh-CN" sz="800" kern="12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40</a:t>
                      </a:r>
                      <a:endParaRPr lang="zh-CN" sz="800" kern="12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25</a:t>
                      </a:r>
                      <a:endParaRPr lang="zh-CN" sz="800" kern="12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en-US" sz="800" kern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60</a:t>
                      </a:r>
                      <a:endParaRPr lang="zh-CN" sz="800" kern="12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en-US" sz="800" kern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1.99</a:t>
                      </a:r>
                      <a:endParaRPr lang="zh-CN" sz="800" kern="12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625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12700" marR="12700" marT="12700" anchor="ctr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B06-03</a:t>
                      </a:r>
                      <a:endParaRPr lang="zh-CN" altLang="zh-CN" sz="800" kern="1200" dirty="0" smtClean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140</a:t>
                      </a:r>
                      <a:r>
                        <a:rPr lang="en-US" altLang="zh-CN" sz="8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zh-CN" sz="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zh-CN" altLang="en-US" sz="8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广场用地</a:t>
                      </a:r>
                      <a:endParaRPr lang="zh-CN" sz="800" kern="12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en-US" sz="800" kern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0.1</a:t>
                      </a:r>
                      <a:endParaRPr lang="zh-CN" sz="800" kern="12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en-US" sz="800" kern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10</a:t>
                      </a:r>
                      <a:endParaRPr lang="zh-CN" sz="800" kern="12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40</a:t>
                      </a:r>
                      <a:endParaRPr lang="zh-CN" sz="800" kern="12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10</a:t>
                      </a:r>
                      <a:endParaRPr lang="zh-CN" sz="800" kern="12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4.20</a:t>
                      </a:r>
                      <a:endParaRPr lang="zh-CN" sz="800" kern="12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625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12700" marR="12700" marT="12700" anchor="ctr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B06-04</a:t>
                      </a:r>
                      <a:endParaRPr lang="zh-CN" altLang="zh-CN" sz="800" kern="1200" dirty="0" smtClean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140</a:t>
                      </a:r>
                      <a:r>
                        <a:rPr lang="en-US" altLang="zh-CN" sz="8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zh-CN" sz="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zh-CN" altLang="en-US" sz="8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公园</a:t>
                      </a:r>
                      <a:r>
                        <a:rPr lang="zh-CN" sz="8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绿地</a:t>
                      </a:r>
                      <a:endParaRPr lang="zh-CN" sz="800" kern="12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en-US" sz="800" kern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-</a:t>
                      </a:r>
                      <a:endParaRPr lang="zh-CN" sz="800" kern="12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en-US" sz="800" kern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-</a:t>
                      </a:r>
                      <a:endParaRPr lang="zh-CN" sz="800" kern="12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en-US" sz="800" kern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-</a:t>
                      </a:r>
                      <a:endParaRPr lang="zh-CN" sz="800" kern="12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-</a:t>
                      </a:r>
                      <a:endParaRPr lang="zh-CN" sz="800" kern="12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0.54</a:t>
                      </a:r>
                      <a:endParaRPr lang="zh-CN" sz="800" kern="12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052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12700" marR="12700" marT="12700" anchor="ctr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B06-05</a:t>
                      </a:r>
                      <a:endParaRPr lang="zh-CN" altLang="zh-CN" sz="800" kern="1200" dirty="0" smtClean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en-US" altLang="zh-CN" sz="8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0901/0902</a:t>
                      </a:r>
                      <a:endParaRPr lang="zh-CN" sz="800" kern="12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zh-CN" altLang="zh-CN" sz="8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商业与商务金融混合用地</a:t>
                      </a:r>
                      <a:endParaRPr lang="zh-CN" sz="800" kern="12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en-US" sz="800" kern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3.5</a:t>
                      </a:r>
                      <a:endParaRPr lang="zh-CN" sz="800" kern="12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40</a:t>
                      </a:r>
                      <a:endParaRPr lang="zh-CN" sz="800" kern="12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en-US" sz="800" kern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25</a:t>
                      </a:r>
                      <a:endParaRPr lang="zh-CN" sz="800" kern="12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60</a:t>
                      </a:r>
                      <a:endParaRPr lang="zh-CN" sz="800" kern="12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1.61</a:t>
                      </a:r>
                      <a:endParaRPr lang="zh-CN" sz="800" kern="12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052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12700" marR="12700" marT="12700" anchor="ctr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B03-07</a:t>
                      </a:r>
                      <a:endParaRPr lang="zh-CN" altLang="zh-CN" sz="800" kern="1200" dirty="0" smtClean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zh-CN" sz="800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100103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zh-CN" altLang="zh-CN" sz="8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公共交通场站用地</a:t>
                      </a:r>
                      <a:endParaRPr lang="zh-CN" sz="800" kern="12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2.5</a:t>
                      </a:r>
                      <a:endParaRPr lang="zh-CN" sz="800" kern="12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50</a:t>
                      </a:r>
                      <a:endParaRPr lang="zh-CN" sz="800" kern="12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10</a:t>
                      </a:r>
                      <a:endParaRPr lang="zh-CN" sz="800" kern="12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25</a:t>
                      </a:r>
                      <a:endParaRPr lang="zh-CN" sz="800" kern="12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0.84</a:t>
                      </a:r>
                      <a:endParaRPr lang="zh-CN" sz="800" kern="12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24130" y="13335"/>
            <a:ext cx="12141200" cy="5219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/>
              <a:t> </a:t>
            </a:r>
            <a:r>
              <a:rPr lang="zh-CN" altLang="en-US" sz="2400" dirty="0"/>
              <a:t> 达</a:t>
            </a:r>
            <a:r>
              <a:rPr lang="zh-CN" altLang="en-US" sz="2400" dirty="0" smtClean="0"/>
              <a:t>州高铁站片区控</a:t>
            </a:r>
            <a:r>
              <a:rPr lang="zh-CN" altLang="en-US" sz="2400" dirty="0"/>
              <a:t>规局部地块</a:t>
            </a:r>
            <a:r>
              <a:rPr lang="zh-CN" altLang="en-US" sz="2400" dirty="0" smtClean="0"/>
              <a:t>（站前广场</a:t>
            </a:r>
            <a:r>
              <a:rPr lang="zh-CN" altLang="en-US" sz="2400" dirty="0"/>
              <a:t>及周边）调整方案公示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35" y="530226"/>
            <a:ext cx="9430916" cy="39401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indent="0" algn="ctr" fontAlgn="auto">
              <a:lnSpc>
                <a:spcPct val="100000"/>
              </a:lnSpc>
            </a:pPr>
            <a:r>
              <a:rPr lang="zh-CN" altLang="en-US" sz="1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公示说明</a:t>
            </a:r>
            <a:endParaRPr lang="zh-CN" altLang="en-US" sz="1400" b="1" dirty="0"/>
          </a:p>
          <a:p>
            <a:pPr indent="0" algn="just" fontAlgn="auto">
              <a:lnSpc>
                <a:spcPct val="100000"/>
              </a:lnSpc>
            </a:pPr>
            <a:r>
              <a:rPr lang="zh-CN" altLang="en-US" sz="1200" dirty="0"/>
              <a:t>      </a:t>
            </a:r>
            <a:r>
              <a:rPr lang="zh-CN" altLang="en-US" sz="1080" dirty="0" smtClean="0"/>
              <a:t>《</a:t>
            </a:r>
            <a:r>
              <a:rPr lang="zh-CN" altLang="en-US" sz="1080" dirty="0" smtClean="0">
                <a:sym typeface="+mn-ea"/>
              </a:rPr>
              <a:t>达州高铁站片区控规局部地块（站前广场及周边）调整方案</a:t>
            </a:r>
            <a:r>
              <a:rPr lang="zh-CN" altLang="en-US" sz="1080" dirty="0" smtClean="0"/>
              <a:t>》</a:t>
            </a:r>
            <a:r>
              <a:rPr lang="zh-CN" altLang="en-US" sz="1080" dirty="0"/>
              <a:t>是</a:t>
            </a:r>
            <a:r>
              <a:rPr lang="zh-CN" altLang="en-US" sz="1080" dirty="0" smtClean="0"/>
              <a:t>在</a:t>
            </a:r>
            <a:r>
              <a:rPr lang="zh-CN" altLang="en-US" sz="1050" dirty="0">
                <a:sym typeface="+mn-ea"/>
              </a:rPr>
              <a:t>《达州市国土空间总体规划（</a:t>
            </a:r>
            <a:r>
              <a:rPr lang="en-US" altLang="zh-CN" sz="1050" dirty="0">
                <a:sym typeface="+mn-ea"/>
              </a:rPr>
              <a:t>2021-2035</a:t>
            </a:r>
            <a:r>
              <a:rPr lang="zh-CN" altLang="en-US" sz="1050" dirty="0">
                <a:sym typeface="+mn-ea"/>
              </a:rPr>
              <a:t>年）》（在编</a:t>
            </a:r>
            <a:r>
              <a:rPr lang="zh-CN" altLang="en-US" sz="1050" dirty="0" smtClean="0">
                <a:sym typeface="+mn-ea"/>
              </a:rPr>
              <a:t>）、</a:t>
            </a:r>
            <a:r>
              <a:rPr lang="zh-CN" altLang="en-US" sz="1080" dirty="0" smtClean="0"/>
              <a:t>《达州高铁站片区控制性详细规划》</a:t>
            </a:r>
            <a:r>
              <a:rPr lang="zh-CN" altLang="en-US" sz="1080" dirty="0"/>
              <a:t>的指导下，</a:t>
            </a:r>
            <a:r>
              <a:rPr lang="zh-CN" altLang="en-US" sz="1080" dirty="0" smtClean="0"/>
              <a:t>对高铁站片区</a:t>
            </a:r>
            <a:r>
              <a:rPr lang="zh-CN" altLang="en-US" sz="1080" dirty="0" smtClean="0">
                <a:sym typeface="+mn-ea"/>
              </a:rPr>
              <a:t>控制性详细规划中站前广场</a:t>
            </a:r>
            <a:r>
              <a:rPr lang="zh-CN" altLang="en-US" sz="1080" dirty="0">
                <a:sym typeface="+mn-ea"/>
              </a:rPr>
              <a:t>及周边</a:t>
            </a:r>
            <a:r>
              <a:rPr lang="zh-CN" altLang="en-US" sz="1080" dirty="0"/>
              <a:t>地块进行的优化调整。该调整方案已经达州市国土空间规划委员会</a:t>
            </a:r>
            <a:r>
              <a:rPr lang="zh-CN" altLang="en-US" sz="1080" dirty="0" smtClean="0">
                <a:solidFill>
                  <a:schemeClr val="tx1"/>
                </a:solidFill>
              </a:rPr>
              <a:t>第十六次</a:t>
            </a:r>
            <a:r>
              <a:rPr lang="zh-CN" altLang="en-US" sz="1080" dirty="0"/>
              <a:t>常务会审议通过，现将该调整方案内容进行公示，</a:t>
            </a:r>
            <a:r>
              <a:rPr lang="zh-CN" altLang="en-US" sz="1080" dirty="0">
                <a:sym typeface="+mn-ea"/>
              </a:rPr>
              <a:t>征求社会公众意见。</a:t>
            </a:r>
            <a:r>
              <a:rPr lang="zh-CN" altLang="en-US" sz="1080" dirty="0"/>
              <a:t>若对此调整方案有异议或者疑问者，请与我局联系。</a:t>
            </a:r>
          </a:p>
          <a:p>
            <a:pPr indent="0" algn="r" fontAlgn="auto">
              <a:lnSpc>
                <a:spcPct val="100000"/>
              </a:lnSpc>
            </a:pPr>
            <a:r>
              <a:rPr lang="zh-CN" altLang="en-US" sz="1080" dirty="0"/>
              <a:t>                       </a:t>
            </a:r>
            <a:r>
              <a:rPr lang="en-US" altLang="zh-CN" sz="1080" dirty="0"/>
              <a:t>                                                                                                                      </a:t>
            </a:r>
            <a:r>
              <a:rPr lang="zh-CN" altLang="en-US" sz="1080" dirty="0">
                <a:sym typeface="+mn-ea"/>
              </a:rPr>
              <a:t>达州市自然资源和规划局</a:t>
            </a:r>
            <a:r>
              <a:rPr lang="zh-CN" altLang="en-US" sz="1080" dirty="0"/>
              <a:t>                                 </a:t>
            </a:r>
            <a:r>
              <a:rPr lang="en-US" altLang="zh-CN" sz="1080" dirty="0"/>
              <a:t>                                                                                                                                                      </a:t>
            </a:r>
            <a:r>
              <a:rPr lang="zh-CN" altLang="en-US" sz="1080" dirty="0">
                <a:solidFill>
                  <a:schemeClr val="tx1"/>
                </a:solidFill>
              </a:rPr>
              <a:t>202</a:t>
            </a:r>
            <a:r>
              <a:rPr lang="en-US" altLang="zh-CN" sz="1080" dirty="0">
                <a:solidFill>
                  <a:schemeClr val="tx1"/>
                </a:solidFill>
              </a:rPr>
              <a:t>3</a:t>
            </a:r>
            <a:r>
              <a:rPr lang="zh-CN" altLang="en-US" sz="1080" dirty="0">
                <a:solidFill>
                  <a:schemeClr val="tx1"/>
                </a:solidFill>
              </a:rPr>
              <a:t>年</a:t>
            </a:r>
            <a:r>
              <a:rPr lang="en-US" altLang="zh-CN" sz="1080" dirty="0">
                <a:solidFill>
                  <a:schemeClr val="tx1"/>
                </a:solidFill>
              </a:rPr>
              <a:t>11</a:t>
            </a:r>
            <a:r>
              <a:rPr lang="zh-CN" altLang="en-US" sz="1080" dirty="0" smtClean="0">
                <a:solidFill>
                  <a:schemeClr val="tx1"/>
                </a:solidFill>
              </a:rPr>
              <a:t>月</a:t>
            </a:r>
            <a:r>
              <a:rPr lang="en-US" altLang="zh-CN" sz="1080" dirty="0" smtClean="0"/>
              <a:t>7</a:t>
            </a:r>
            <a:r>
              <a:rPr lang="zh-CN" altLang="en-US" sz="1080" dirty="0" smtClean="0">
                <a:solidFill>
                  <a:schemeClr val="tx1"/>
                </a:solidFill>
              </a:rPr>
              <a:t>日</a:t>
            </a:r>
            <a:endParaRPr lang="zh-CN" altLang="en-US" sz="1080" dirty="0">
              <a:solidFill>
                <a:schemeClr val="tx1"/>
              </a:solidFill>
            </a:endParaRPr>
          </a:p>
          <a:p>
            <a:pPr indent="0" algn="just" fontAlgn="auto">
              <a:lnSpc>
                <a:spcPct val="100000"/>
              </a:lnSpc>
            </a:pPr>
            <a:endParaRPr lang="en-US" altLang="zh-CN" sz="1080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just" fontAlgn="auto">
              <a:lnSpc>
                <a:spcPct val="100000"/>
              </a:lnSpc>
            </a:pPr>
            <a:r>
              <a:rPr lang="zh-CN" altLang="en-US" sz="1080" b="1" dirty="0" smtClean="0">
                <a:latin typeface="微软雅黑" panose="020B0503020204020204" charset="-122"/>
                <a:ea typeface="微软雅黑" panose="020B0503020204020204" charset="-122"/>
              </a:rPr>
              <a:t>公</a:t>
            </a:r>
            <a:r>
              <a:rPr lang="zh-CN" altLang="en-US" sz="1080" b="1" dirty="0">
                <a:latin typeface="微软雅黑" panose="020B0503020204020204" charset="-122"/>
                <a:ea typeface="微软雅黑" panose="020B0503020204020204" charset="-122"/>
              </a:rPr>
              <a:t>示时间：</a:t>
            </a:r>
            <a:r>
              <a:rPr lang="en-US" altLang="zh-CN" sz="1080" dirty="0"/>
              <a:t>10</a:t>
            </a:r>
            <a:r>
              <a:rPr lang="zh-CN" altLang="en-US" sz="1080" dirty="0"/>
              <a:t>天</a:t>
            </a:r>
          </a:p>
          <a:p>
            <a:pPr indent="0" algn="just" fontAlgn="auto">
              <a:lnSpc>
                <a:spcPct val="100000"/>
              </a:lnSpc>
            </a:pPr>
            <a:r>
              <a:rPr lang="zh-CN" altLang="en-US" sz="1080" b="1" dirty="0">
                <a:latin typeface="微软雅黑" panose="020B0503020204020204" charset="-122"/>
                <a:ea typeface="微软雅黑" panose="020B0503020204020204" charset="-122"/>
              </a:rPr>
              <a:t>公示地点：</a:t>
            </a:r>
            <a:r>
              <a:rPr lang="zh-CN" altLang="en-US" sz="1080" dirty="0">
                <a:solidFill>
                  <a:schemeClr val="tx1"/>
                </a:solidFill>
              </a:rPr>
              <a:t>达州市自然资源和规划局官网、达州市城市规划馆内。</a:t>
            </a:r>
          </a:p>
          <a:p>
            <a:pPr indent="0" algn="just" fontAlgn="auto">
              <a:lnSpc>
                <a:spcPct val="100000"/>
              </a:lnSpc>
            </a:pPr>
            <a:r>
              <a:rPr lang="zh-CN" altLang="en-US" sz="1080" b="1" dirty="0">
                <a:latin typeface="微软雅黑" panose="020B0503020204020204" charset="-122"/>
                <a:ea typeface="微软雅黑" panose="020B0503020204020204" charset="-122"/>
              </a:rPr>
              <a:t>公示期限：</a:t>
            </a:r>
            <a:r>
              <a:rPr lang="zh-CN" altLang="en-US" sz="1080" dirty="0"/>
              <a:t>202</a:t>
            </a:r>
            <a:r>
              <a:rPr lang="en-US" altLang="zh-CN" sz="1080" dirty="0"/>
              <a:t>3</a:t>
            </a:r>
            <a:r>
              <a:rPr lang="zh-CN" altLang="en-US" sz="1080" dirty="0"/>
              <a:t>年</a:t>
            </a:r>
            <a:r>
              <a:rPr lang="en-US" altLang="zh-CN" sz="1080" dirty="0"/>
              <a:t>11</a:t>
            </a:r>
            <a:r>
              <a:rPr lang="zh-CN" altLang="en-US" sz="1080" dirty="0" smtClean="0"/>
              <a:t>月</a:t>
            </a:r>
            <a:r>
              <a:rPr lang="en-US" altLang="zh-CN" sz="1080" dirty="0" smtClean="0"/>
              <a:t>7</a:t>
            </a:r>
            <a:r>
              <a:rPr lang="zh-CN" altLang="en-US" sz="1080" dirty="0" smtClean="0"/>
              <a:t>日</a:t>
            </a:r>
            <a:r>
              <a:rPr lang="zh-CN" altLang="en-US" sz="1080" dirty="0"/>
              <a:t>至202</a:t>
            </a:r>
            <a:r>
              <a:rPr lang="en-US" altLang="zh-CN" sz="1080" dirty="0"/>
              <a:t>3</a:t>
            </a:r>
            <a:r>
              <a:rPr lang="zh-CN" altLang="en-US" sz="1080" dirty="0"/>
              <a:t>年</a:t>
            </a:r>
            <a:r>
              <a:rPr lang="en-US" altLang="zh-CN" sz="1080" dirty="0" smtClean="0"/>
              <a:t>11</a:t>
            </a:r>
            <a:r>
              <a:rPr lang="zh-CN" altLang="en-US" sz="1080" dirty="0" smtClean="0"/>
              <a:t>月</a:t>
            </a:r>
            <a:r>
              <a:rPr lang="en-US" altLang="zh-CN" sz="1080" dirty="0" smtClean="0"/>
              <a:t>16</a:t>
            </a:r>
            <a:r>
              <a:rPr lang="zh-CN" altLang="en-US" sz="1080" dirty="0" smtClean="0"/>
              <a:t>日</a:t>
            </a:r>
            <a:endParaRPr lang="zh-CN" altLang="en-US" sz="1080" dirty="0"/>
          </a:p>
          <a:p>
            <a:pPr indent="0" algn="just" fontAlgn="auto">
              <a:lnSpc>
                <a:spcPct val="100000"/>
              </a:lnSpc>
            </a:pPr>
            <a:r>
              <a:rPr lang="zh-CN" altLang="en-US" sz="1080" b="1" dirty="0">
                <a:latin typeface="微软雅黑" panose="020B0503020204020204" charset="-122"/>
                <a:ea typeface="微软雅黑" panose="020B0503020204020204" charset="-122"/>
              </a:rPr>
              <a:t>项目名称：</a:t>
            </a:r>
            <a:r>
              <a:rPr lang="zh-CN" altLang="en-US" sz="1080" dirty="0" smtClean="0">
                <a:sym typeface="+mn-ea"/>
              </a:rPr>
              <a:t>达州高铁站片区控</a:t>
            </a:r>
            <a:r>
              <a:rPr lang="zh-CN" altLang="en-US" sz="1080" dirty="0">
                <a:sym typeface="+mn-ea"/>
              </a:rPr>
              <a:t>规局部地块</a:t>
            </a:r>
            <a:r>
              <a:rPr lang="zh-CN" altLang="en-US" sz="1080" dirty="0" smtClean="0">
                <a:sym typeface="+mn-ea"/>
              </a:rPr>
              <a:t>（</a:t>
            </a:r>
            <a:r>
              <a:rPr lang="zh-CN" altLang="en-US" sz="1080" dirty="0">
                <a:sym typeface="+mn-ea"/>
              </a:rPr>
              <a:t>站前</a:t>
            </a:r>
            <a:r>
              <a:rPr lang="zh-CN" altLang="en-US" sz="1080" dirty="0" smtClean="0">
                <a:sym typeface="+mn-ea"/>
              </a:rPr>
              <a:t>广场</a:t>
            </a:r>
            <a:r>
              <a:rPr lang="zh-CN" altLang="en-US" sz="1080" dirty="0">
                <a:sym typeface="+mn-ea"/>
              </a:rPr>
              <a:t>及周边）调整方案</a:t>
            </a:r>
          </a:p>
          <a:p>
            <a:pPr indent="0" algn="just" fontAlgn="auto">
              <a:lnSpc>
                <a:spcPct val="100000"/>
              </a:lnSpc>
            </a:pPr>
            <a:r>
              <a:rPr lang="zh-CN" altLang="en-US" sz="1080" b="1" dirty="0">
                <a:latin typeface="微软雅黑" panose="020B0503020204020204" charset="-122"/>
                <a:ea typeface="微软雅黑" panose="020B0503020204020204" charset="-122"/>
              </a:rPr>
              <a:t>项目概况：</a:t>
            </a:r>
          </a:p>
          <a:p>
            <a:pPr indent="0" algn="just" fontAlgn="auto">
              <a:lnSpc>
                <a:spcPct val="100000"/>
              </a:lnSpc>
            </a:pPr>
            <a:r>
              <a:rPr lang="zh-CN" altLang="en-US" sz="1080" dirty="0" smtClean="0"/>
              <a:t>        结合达州高铁南站站前广场设计方案，</a:t>
            </a:r>
            <a:r>
              <a:rPr lang="zh-CN" altLang="zh-CN" sz="1080" dirty="0"/>
              <a:t>从广场空间</a:t>
            </a:r>
            <a:r>
              <a:rPr lang="zh-CN" altLang="en-US" sz="1080" dirty="0"/>
              <a:t>效果及</a:t>
            </a:r>
            <a:r>
              <a:rPr lang="zh-CN" altLang="zh-CN" sz="1080" dirty="0"/>
              <a:t>节约用地等角度，</a:t>
            </a:r>
            <a:r>
              <a:rPr lang="zh-CN" altLang="en-US" sz="1080" dirty="0"/>
              <a:t>调整</a:t>
            </a:r>
            <a:r>
              <a:rPr lang="zh-CN" altLang="zh-CN" sz="1080" dirty="0"/>
              <a:t>广场用</a:t>
            </a:r>
            <a:r>
              <a:rPr lang="zh-CN" altLang="zh-CN" sz="1080" dirty="0" smtClean="0"/>
              <a:t>地</a:t>
            </a:r>
            <a:r>
              <a:rPr lang="zh-CN" altLang="en-US" sz="1080" dirty="0" smtClean="0"/>
              <a:t>边界及</a:t>
            </a:r>
            <a:r>
              <a:rPr lang="zh-CN" altLang="zh-CN" sz="1080" dirty="0" smtClean="0"/>
              <a:t>面积</a:t>
            </a:r>
            <a:r>
              <a:rPr lang="zh-CN" altLang="en-US" sz="1080" dirty="0" smtClean="0"/>
              <a:t>和</a:t>
            </a:r>
            <a:r>
              <a:rPr lang="zh-CN" altLang="zh-CN" sz="1080" dirty="0" smtClean="0"/>
              <a:t>绿</a:t>
            </a:r>
            <a:r>
              <a:rPr lang="zh-CN" altLang="zh-CN" sz="1080" dirty="0"/>
              <a:t>地率</a:t>
            </a:r>
            <a:r>
              <a:rPr lang="zh-CN" altLang="en-US" sz="1080" dirty="0"/>
              <a:t>；同时根据高铁枢纽整体功能布局</a:t>
            </a:r>
            <a:r>
              <a:rPr lang="zh-CN" altLang="en-US" sz="1080" dirty="0" smtClean="0"/>
              <a:t>，对站房东侧地块的用地功能进行调整。</a:t>
            </a:r>
            <a:endParaRPr lang="zh-CN" altLang="en-US" sz="1080" dirty="0">
              <a:sym typeface="+mn-ea"/>
            </a:endParaRPr>
          </a:p>
          <a:p>
            <a:pPr algn="just"/>
            <a:r>
              <a:rPr lang="zh-CN" altLang="en-US" sz="1080" b="1" dirty="0">
                <a:latin typeface="微软雅黑" panose="020B0503020204020204" charset="-122"/>
                <a:ea typeface="微软雅黑" panose="020B0503020204020204" charset="-122"/>
              </a:rPr>
              <a:t>调整内容：</a:t>
            </a:r>
          </a:p>
          <a:p>
            <a:pPr indent="0" algn="just" fontAlgn="auto">
              <a:lnSpc>
                <a:spcPct val="100000"/>
              </a:lnSpc>
            </a:pPr>
            <a:r>
              <a:rPr lang="en-US" altLang="zh-CN" sz="1080" dirty="0"/>
              <a:t>        </a:t>
            </a:r>
            <a:r>
              <a:rPr lang="zh-CN" altLang="en-US" sz="1080" dirty="0"/>
              <a:t>一是</a:t>
            </a:r>
            <a:r>
              <a:rPr lang="zh-CN" altLang="zh-CN" sz="1080" dirty="0"/>
              <a:t>将</a:t>
            </a:r>
            <a:r>
              <a:rPr lang="en-US" altLang="zh-CN" sz="1080" dirty="0"/>
              <a:t>B06-03</a:t>
            </a:r>
            <a:r>
              <a:rPr lang="zh-CN" altLang="zh-CN" sz="1080" dirty="0"/>
              <a:t>地块（广场用地）用地面积由</a:t>
            </a:r>
            <a:r>
              <a:rPr lang="en-US" altLang="zh-CN" sz="1080" dirty="0"/>
              <a:t>63</a:t>
            </a:r>
            <a:r>
              <a:rPr lang="zh-CN" altLang="zh-CN" sz="1080" dirty="0"/>
              <a:t>亩调整为</a:t>
            </a:r>
            <a:r>
              <a:rPr lang="en-US" altLang="zh-CN" sz="1080" dirty="0"/>
              <a:t>51.7</a:t>
            </a:r>
            <a:r>
              <a:rPr lang="zh-CN" altLang="zh-CN" sz="1080" dirty="0"/>
              <a:t>亩，绿地率由</a:t>
            </a:r>
            <a:r>
              <a:rPr lang="en-US" altLang="zh-CN" sz="1080" dirty="0"/>
              <a:t>40%</a:t>
            </a:r>
            <a:r>
              <a:rPr lang="zh-CN" altLang="zh-CN" sz="1080" dirty="0"/>
              <a:t>调整为</a:t>
            </a:r>
            <a:r>
              <a:rPr lang="en-US" altLang="zh-CN" sz="1080" dirty="0"/>
              <a:t>10%</a:t>
            </a:r>
            <a:r>
              <a:rPr lang="zh-CN" altLang="zh-CN" sz="1080" dirty="0"/>
              <a:t>，其余指标不</a:t>
            </a:r>
            <a:r>
              <a:rPr lang="zh-CN" altLang="zh-CN" sz="1080" dirty="0" smtClean="0"/>
              <a:t>变</a:t>
            </a:r>
            <a:r>
              <a:rPr lang="zh-CN" altLang="en-US" sz="1080" dirty="0" smtClean="0"/>
              <a:t>；</a:t>
            </a:r>
            <a:r>
              <a:rPr lang="zh-CN" altLang="zh-CN" sz="1080" dirty="0" smtClean="0"/>
              <a:t>因</a:t>
            </a:r>
            <a:r>
              <a:rPr lang="zh-CN" altLang="zh-CN" sz="1080" dirty="0"/>
              <a:t>广场用</a:t>
            </a:r>
            <a:r>
              <a:rPr lang="zh-CN" altLang="zh-CN" sz="1080" dirty="0" smtClean="0"/>
              <a:t>地</a:t>
            </a:r>
            <a:r>
              <a:rPr lang="zh-CN" altLang="en-US" sz="1080" dirty="0" smtClean="0"/>
              <a:t>边界及</a:t>
            </a:r>
            <a:r>
              <a:rPr lang="zh-CN" altLang="zh-CN" sz="1080" dirty="0" smtClean="0"/>
              <a:t>面</a:t>
            </a:r>
            <a:r>
              <a:rPr lang="zh-CN" altLang="zh-CN" sz="1080" dirty="0"/>
              <a:t>积调整，则相邻用</a:t>
            </a:r>
            <a:r>
              <a:rPr lang="zh-CN" altLang="zh-CN" sz="1080" dirty="0" smtClean="0"/>
              <a:t>地</a:t>
            </a:r>
            <a:r>
              <a:rPr lang="zh-CN" altLang="en-US" sz="1080" dirty="0" smtClean="0"/>
              <a:t>边界和</a:t>
            </a:r>
            <a:r>
              <a:rPr lang="zh-CN" altLang="zh-CN" sz="1080" dirty="0" smtClean="0"/>
              <a:t>面</a:t>
            </a:r>
            <a:r>
              <a:rPr lang="zh-CN" altLang="zh-CN" sz="1080" dirty="0"/>
              <a:t>积进</a:t>
            </a:r>
            <a:r>
              <a:rPr lang="zh-CN" altLang="zh-CN" sz="1080" dirty="0" smtClean="0"/>
              <a:t>行</a:t>
            </a:r>
            <a:r>
              <a:rPr lang="zh-CN" altLang="en-US" sz="1080" dirty="0"/>
              <a:t>相应</a:t>
            </a:r>
            <a:r>
              <a:rPr lang="zh-CN" altLang="zh-CN" sz="1080" dirty="0" smtClean="0"/>
              <a:t>调整</a:t>
            </a:r>
            <a:r>
              <a:rPr lang="zh-CN" altLang="en-US" sz="1080" dirty="0"/>
              <a:t>。</a:t>
            </a:r>
            <a:r>
              <a:rPr lang="zh-CN" altLang="en-US" sz="1080" dirty="0" smtClean="0"/>
              <a:t>二</a:t>
            </a:r>
            <a:r>
              <a:rPr lang="zh-CN" altLang="en-US" sz="1080" dirty="0"/>
              <a:t>是</a:t>
            </a:r>
            <a:r>
              <a:rPr lang="zh-CN" altLang="zh-CN" sz="1080" dirty="0"/>
              <a:t>将</a:t>
            </a:r>
            <a:r>
              <a:rPr lang="en-US" altLang="zh-CN" sz="1080" dirty="0"/>
              <a:t>B03-07</a:t>
            </a:r>
            <a:r>
              <a:rPr lang="zh-CN" altLang="zh-CN" sz="1080" dirty="0"/>
              <a:t>地块（公共交通场站用地）用地性质</a:t>
            </a:r>
            <a:r>
              <a:rPr lang="zh-CN" altLang="zh-CN" sz="1080" dirty="0" smtClean="0"/>
              <a:t>调</a:t>
            </a:r>
            <a:r>
              <a:rPr lang="zh-CN" altLang="en-US" sz="1080" dirty="0" smtClean="0"/>
              <a:t>整</a:t>
            </a:r>
            <a:r>
              <a:rPr lang="zh-CN" altLang="zh-CN" sz="1080" dirty="0" smtClean="0"/>
              <a:t>为</a:t>
            </a:r>
            <a:r>
              <a:rPr lang="zh-CN" altLang="zh-CN" sz="1080" dirty="0"/>
              <a:t>商业与商务金融混合用</a:t>
            </a:r>
            <a:r>
              <a:rPr lang="zh-CN" altLang="zh-CN" sz="1080" dirty="0" smtClean="0"/>
              <a:t>地</a:t>
            </a:r>
            <a:r>
              <a:rPr lang="zh-CN" altLang="en-US" sz="1080" dirty="0" smtClean="0"/>
              <a:t>，</a:t>
            </a:r>
            <a:r>
              <a:rPr lang="zh-CN" altLang="zh-CN" sz="1080" dirty="0" smtClean="0"/>
              <a:t>建</a:t>
            </a:r>
            <a:r>
              <a:rPr lang="zh-CN" altLang="zh-CN" sz="1080" dirty="0"/>
              <a:t>筑限高由</a:t>
            </a:r>
            <a:r>
              <a:rPr lang="en-US" altLang="zh-CN" sz="1080" dirty="0"/>
              <a:t>25</a:t>
            </a:r>
            <a:r>
              <a:rPr lang="zh-CN" altLang="zh-CN" sz="1080" dirty="0"/>
              <a:t>米调整为</a:t>
            </a:r>
            <a:r>
              <a:rPr lang="en-US" altLang="zh-CN" sz="1080" dirty="0"/>
              <a:t>27</a:t>
            </a:r>
            <a:r>
              <a:rPr lang="zh-CN" altLang="zh-CN" sz="1080" dirty="0" smtClean="0"/>
              <a:t>米，</a:t>
            </a:r>
            <a:r>
              <a:rPr lang="zh-CN" altLang="zh-CN" sz="1080" dirty="0"/>
              <a:t>其他规划指标不变。</a:t>
            </a:r>
            <a:endParaRPr lang="en-US" altLang="zh-CN" sz="1080" dirty="0"/>
          </a:p>
          <a:p>
            <a:pPr indent="0" algn="just" fontAlgn="auto">
              <a:lnSpc>
                <a:spcPct val="100000"/>
              </a:lnSpc>
            </a:pPr>
            <a:r>
              <a:rPr lang="zh-CN" altLang="en-US" sz="1080" b="1" dirty="0" smtClean="0"/>
              <a:t>附注：</a:t>
            </a:r>
          </a:p>
          <a:p>
            <a:pPr indent="0" algn="just" fontAlgn="auto">
              <a:lnSpc>
                <a:spcPct val="100000"/>
              </a:lnSpc>
            </a:pPr>
            <a:r>
              <a:rPr lang="zh-CN" altLang="en-US" sz="1080" dirty="0" smtClean="0"/>
              <a:t>1</a:t>
            </a:r>
            <a:r>
              <a:rPr lang="zh-CN" altLang="en-US" sz="1080" dirty="0"/>
              <a:t>.陈述申辩意见反馈方式：</a:t>
            </a:r>
          </a:p>
          <a:p>
            <a:pPr indent="0" algn="just" fontAlgn="auto">
              <a:lnSpc>
                <a:spcPct val="100000"/>
              </a:lnSpc>
            </a:pPr>
            <a:r>
              <a:rPr lang="zh-CN" altLang="en-US" sz="1080" dirty="0"/>
              <a:t>    （1）信函反馈意见：请邮寄至达州市通川区西外镇凤凰大道386号（达州市自然资源和规划局国土空间规划科）</a:t>
            </a:r>
          </a:p>
          <a:p>
            <a:pPr indent="0" algn="just" fontAlgn="auto">
              <a:lnSpc>
                <a:spcPct val="100000"/>
              </a:lnSpc>
            </a:pPr>
            <a:r>
              <a:rPr lang="zh-CN" altLang="en-US" sz="1080" dirty="0"/>
              <a:t>    （2）咨询电话：0818-</a:t>
            </a:r>
            <a:r>
              <a:rPr lang="en-US" altLang="zh-CN" sz="1080" dirty="0"/>
              <a:t>2143757</a:t>
            </a:r>
          </a:p>
          <a:p>
            <a:pPr indent="0" algn="just" fontAlgn="auto">
              <a:lnSpc>
                <a:spcPct val="100000"/>
              </a:lnSpc>
            </a:pPr>
            <a:r>
              <a:rPr lang="zh-CN" altLang="en-US" sz="1080" dirty="0"/>
              <a:t>2.有效反馈意见期：信函反馈意见邮戳日不应超过公示期限最后一天，逾期视为无效意见，不予采纳。</a:t>
            </a:r>
          </a:p>
          <a:p>
            <a:pPr indent="0" algn="just" fontAlgn="auto">
              <a:lnSpc>
                <a:spcPct val="100000"/>
              </a:lnSpc>
            </a:pPr>
            <a:r>
              <a:rPr lang="zh-CN" altLang="en-US" sz="1080" dirty="0"/>
              <a:t>3.有效反馈意见：注明真实联系人姓名、联系电话、联系地址，如反馈意见不准确或不完整、无法及时进一步核对有关情况的视为无效意见。</a:t>
            </a:r>
          </a:p>
          <a:p>
            <a:pPr indent="0" algn="just" fontAlgn="auto">
              <a:lnSpc>
                <a:spcPct val="100000"/>
              </a:lnSpc>
            </a:pPr>
            <a:r>
              <a:rPr lang="zh-CN" altLang="en-US" sz="1080" dirty="0"/>
              <a:t>4.查询网址：http://zrzyj.dazhou.gov.cn/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9795190" y="524330"/>
            <a:ext cx="13970" cy="63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9431551" y="2986405"/>
            <a:ext cx="276425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9475787" y="1287130"/>
            <a:ext cx="367030" cy="12871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200" dirty="0"/>
              <a:t>拟调整地</a:t>
            </a:r>
            <a:r>
              <a:rPr lang="zh-CN" altLang="en-US" sz="1200" dirty="0">
                <a:sym typeface="+mn-ea"/>
              </a:rPr>
              <a:t>块区位</a:t>
            </a:r>
            <a:endParaRPr lang="zh-CN" altLang="en-US" sz="1200" dirty="0"/>
          </a:p>
        </p:txBody>
      </p:sp>
      <p:sp>
        <p:nvSpPr>
          <p:cNvPr id="23" name="文本框 22"/>
          <p:cNvSpPr txBox="1"/>
          <p:nvPr/>
        </p:nvSpPr>
        <p:spPr>
          <a:xfrm>
            <a:off x="9450601" y="4283996"/>
            <a:ext cx="367030" cy="9378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200" dirty="0"/>
              <a:t>调整细节图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23495" y="551180"/>
            <a:ext cx="17145" cy="63017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12174855" y="540385"/>
            <a:ext cx="16510" cy="63169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/>
        </p:nvSpPr>
        <p:spPr>
          <a:xfrm>
            <a:off x="10713377" y="4615149"/>
            <a:ext cx="724535" cy="275590"/>
          </a:xfrm>
          <a:prstGeom prst="rect">
            <a:avLst/>
          </a:prstGeom>
          <a:solidFill>
            <a:srgbClr val="F4B183"/>
          </a:solidFill>
        </p:spPr>
        <p:txBody>
          <a:bodyPr wrap="square" rtlCol="0">
            <a:spAutoFit/>
          </a:bodyPr>
          <a:lstStyle/>
          <a:p>
            <a:r>
              <a:rPr lang="zh-CN" altLang="zh-CN" sz="1200" b="1" dirty="0">
                <a:solidFill>
                  <a:srgbClr val="FF0000"/>
                </a:solidFill>
                <a:latin typeface="方正小标宋简体" panose="02000000000000000000" charset="-122"/>
                <a:ea typeface="方正小标宋简体" panose="02000000000000000000" charset="-122"/>
              </a:rPr>
              <a:t>调整前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0773534" y="6548740"/>
            <a:ext cx="724535" cy="275590"/>
          </a:xfrm>
          <a:prstGeom prst="rect">
            <a:avLst/>
          </a:prstGeom>
          <a:solidFill>
            <a:srgbClr val="F4B183"/>
          </a:solidFill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1200" b="1">
                <a:solidFill>
                  <a:srgbClr val="FF0000"/>
                </a:solidFill>
                <a:latin typeface="方正小标宋简体" panose="02000000000000000000" charset="-122"/>
                <a:ea typeface="方正小标宋简体" panose="02000000000000000000" charset="-122"/>
              </a:rPr>
              <a:t>调整后</a:t>
            </a:r>
          </a:p>
        </p:txBody>
      </p:sp>
      <p:cxnSp>
        <p:nvCxnSpPr>
          <p:cNvPr id="25" name="直接连接符 24"/>
          <p:cNvCxnSpPr/>
          <p:nvPr/>
        </p:nvCxnSpPr>
        <p:spPr>
          <a:xfrm flipV="1">
            <a:off x="49530" y="6854190"/>
            <a:ext cx="12132000" cy="3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9433456" y="524330"/>
            <a:ext cx="14605" cy="63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8" name="表格 67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1567017"/>
              </p:ext>
            </p:extLst>
          </p:nvPr>
        </p:nvGraphicFramePr>
        <p:xfrm>
          <a:off x="4715140" y="4850750"/>
          <a:ext cx="4715458" cy="1948180"/>
        </p:xfrm>
        <a:graphic>
          <a:graphicData uri="http://schemas.openxmlformats.org/drawingml/2006/table">
            <a:tbl>
              <a:tblPr firstRow="1" bandRow="1">
                <a:tableStyleId>{E542D831-374A-44CB-814A-449F3EE2DF6F}</a:tableStyleId>
              </a:tblPr>
              <a:tblGrid>
                <a:gridCol w="2518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04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89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08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414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2978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3956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0656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4590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80340">
                <a:tc rowSpan="7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8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调</a:t>
                      </a:r>
                    </a:p>
                    <a:p>
                      <a:pPr indent="0" algn="ctr">
                        <a:buNone/>
                      </a:pPr>
                      <a:r>
                        <a:rPr lang="zh-CN" altLang="en-US" sz="8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整</a:t>
                      </a:r>
                    </a:p>
                    <a:p>
                      <a:pPr indent="0" algn="ctr">
                        <a:buNone/>
                      </a:pPr>
                      <a:r>
                        <a:rPr lang="zh-CN" altLang="en-US" sz="8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后</a:t>
                      </a:r>
                      <a:endParaRPr lang="zh-CN" altLang="en-US" sz="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地块编号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用地代码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用地名称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00">
                          <a:latin typeface="微软雅黑" panose="020B0503020204020204" charset="-122"/>
                          <a:ea typeface="微软雅黑" panose="020B0503020204020204" charset="-122"/>
                        </a:rPr>
                        <a:t>容积率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建筑</a:t>
                      </a:r>
                      <a:r>
                        <a:rPr lang="zh-CN" altLang="en-US" sz="8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密度</a:t>
                      </a:r>
                      <a:endParaRPr lang="zh-CN" sz="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8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(</a:t>
                      </a:r>
                      <a:r>
                        <a:rPr lang="zh-CN" sz="8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%</a:t>
                      </a:r>
                      <a:r>
                        <a:rPr lang="en-US" altLang="zh-CN" sz="8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)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绿地率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altLang="zh-CN" sz="8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(</a:t>
                      </a:r>
                      <a:r>
                        <a:rPr lang="zh-CN" sz="8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%</a:t>
                      </a:r>
                      <a:r>
                        <a:rPr lang="en-US" altLang="zh-CN" sz="8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)</a:t>
                      </a: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建筑限高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altLang="zh-CN" sz="8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lang="zh-CN" sz="8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</a:t>
                      </a:r>
                      <a:r>
                        <a:rPr lang="en-US" altLang="zh-CN" sz="8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8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用地面积</a:t>
                      </a:r>
                    </a:p>
                    <a:p>
                      <a:pPr indent="0" algn="ctr">
                        <a:buNone/>
                      </a:pPr>
                      <a:r>
                        <a:rPr lang="zh-CN" sz="8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(公顷）</a:t>
                      </a:r>
                      <a:endParaRPr lang="zh-CN" altLang="en-US" sz="8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03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12700" marR="12700" marT="12700" anchor="ctr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en-US" altLang="zh-CN" sz="8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B06-01</a:t>
                      </a:r>
                      <a:endParaRPr lang="zh-CN" sz="800" kern="12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1401</a:t>
                      </a:r>
                      <a:endParaRPr lang="zh-CN" sz="800" kern="12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800" kern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公园绿地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-</a:t>
                      </a:r>
                      <a:endParaRPr lang="zh-CN" sz="800" kern="12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-</a:t>
                      </a:r>
                      <a:endParaRPr lang="zh-CN" sz="800" kern="12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-</a:t>
                      </a:r>
                      <a:endParaRPr lang="zh-CN" sz="800" kern="12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-</a:t>
                      </a:r>
                      <a:endParaRPr lang="zh-CN" sz="800" kern="12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0.73</a:t>
                      </a:r>
                      <a:endParaRPr lang="zh-CN" sz="800" kern="12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03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12700" marR="12700" marT="12700" anchor="ctr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B06-02</a:t>
                      </a:r>
                      <a:endParaRPr lang="zh-CN" altLang="zh-CN" sz="800" kern="1200" dirty="0" smtClean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0901</a:t>
                      </a:r>
                      <a:endParaRPr lang="zh-CN" sz="800" kern="12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  <a:p>
                      <a:pPr algn="ctr"/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/1208</a:t>
                      </a:r>
                      <a:endParaRPr lang="zh-CN" sz="800" kern="12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800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商业与交通场站混合用地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3.5</a:t>
                      </a:r>
                      <a:endParaRPr lang="zh-CN" sz="800" kern="12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40</a:t>
                      </a:r>
                      <a:endParaRPr lang="zh-CN" sz="800" kern="12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25</a:t>
                      </a:r>
                      <a:endParaRPr lang="zh-CN" sz="800" kern="12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60</a:t>
                      </a:r>
                      <a:endParaRPr lang="zh-CN" sz="800" kern="12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2.28</a:t>
                      </a:r>
                      <a:endParaRPr lang="zh-CN" sz="800" kern="12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03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12700" marR="12700" marT="12700" anchor="ctr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B06-03</a:t>
                      </a:r>
                      <a:endParaRPr lang="zh-CN" altLang="zh-CN" sz="800" kern="1200" dirty="0" smtClean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1403</a:t>
                      </a:r>
                      <a:endParaRPr lang="zh-CN" sz="800" kern="12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800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广场用地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0.1</a:t>
                      </a:r>
                      <a:endParaRPr lang="zh-CN" sz="800" kern="12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10</a:t>
                      </a:r>
                      <a:endParaRPr lang="zh-CN" sz="800" kern="12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10</a:t>
                      </a:r>
                      <a:endParaRPr lang="zh-CN" sz="800" kern="12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10</a:t>
                      </a:r>
                      <a:endParaRPr lang="zh-CN" sz="800" kern="12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3.45</a:t>
                      </a:r>
                      <a:endParaRPr lang="zh-CN" sz="800" kern="12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03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12700" marR="12700" marT="12700" anchor="ctr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B06-04</a:t>
                      </a:r>
                      <a:endParaRPr lang="zh-CN" altLang="zh-CN" sz="800" kern="1200" dirty="0" smtClean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1401</a:t>
                      </a:r>
                      <a:endParaRPr lang="zh-CN" sz="800" kern="12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800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公园绿地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-</a:t>
                      </a:r>
                      <a:endParaRPr lang="zh-CN" sz="800" kern="12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-</a:t>
                      </a:r>
                      <a:endParaRPr lang="zh-CN" sz="800" kern="12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-</a:t>
                      </a:r>
                      <a:endParaRPr lang="zh-CN" sz="800" kern="12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-</a:t>
                      </a:r>
                      <a:endParaRPr lang="zh-CN" sz="800" kern="12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0.63</a:t>
                      </a:r>
                      <a:endParaRPr lang="zh-CN" sz="800" kern="12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03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12700" marR="12700" marT="12700" anchor="ctr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B06-05</a:t>
                      </a:r>
                      <a:endParaRPr lang="zh-CN" altLang="zh-CN" sz="800" kern="1200" dirty="0" smtClean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0901</a:t>
                      </a:r>
                      <a:endParaRPr lang="zh-CN" sz="800" kern="12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  <a:p>
                      <a:pPr algn="ctr"/>
                      <a:r>
                        <a:rPr lang="en-US" sz="800" kern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/0902</a:t>
                      </a:r>
                      <a:endParaRPr lang="zh-CN" sz="800" kern="12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800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商业与商务金融混合用地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3.5</a:t>
                      </a:r>
                      <a:endParaRPr lang="zh-CN" sz="800" kern="12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40</a:t>
                      </a:r>
                      <a:endParaRPr lang="zh-CN" sz="800" kern="12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25</a:t>
                      </a:r>
                      <a:endParaRPr lang="zh-CN" sz="800" kern="12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60</a:t>
                      </a:r>
                      <a:endParaRPr lang="zh-CN" sz="800" kern="12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1.81</a:t>
                      </a:r>
                      <a:endParaRPr lang="zh-CN" sz="800" kern="12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03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12700" marR="12700" marT="12700" anchor="ctr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B03-07</a:t>
                      </a:r>
                      <a:endParaRPr lang="zh-CN" altLang="zh-CN" sz="800" kern="1200" dirty="0" smtClean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0901/0902</a:t>
                      </a:r>
                      <a:endParaRPr lang="zh-CN" sz="800" kern="12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800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商业与商务金融混合用地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2.5</a:t>
                      </a:r>
                      <a:endParaRPr lang="zh-CN" sz="800" kern="12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50</a:t>
                      </a:r>
                      <a:endParaRPr lang="zh-CN" sz="800" kern="12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10</a:t>
                      </a:r>
                      <a:endParaRPr lang="zh-CN" sz="800" kern="12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27</a:t>
                      </a:r>
                      <a:endParaRPr lang="zh-CN" sz="800" kern="12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0.84</a:t>
                      </a:r>
                      <a:endParaRPr lang="zh-CN" sz="800" kern="12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任意多边形 4"/>
          <p:cNvSpPr/>
          <p:nvPr/>
        </p:nvSpPr>
        <p:spPr>
          <a:xfrm>
            <a:off x="48576" y="4826652"/>
            <a:ext cx="9382021" cy="45719"/>
          </a:xfrm>
          <a:custGeom>
            <a:avLst/>
            <a:gdLst>
              <a:gd name="connsiteX0" fmla="*/ 0 w 7839075"/>
              <a:gd name="connsiteY0" fmla="*/ 0 h 0"/>
              <a:gd name="connsiteX1" fmla="*/ 7839075 w 783907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39075">
                <a:moveTo>
                  <a:pt x="0" y="0"/>
                </a:moveTo>
                <a:lnTo>
                  <a:pt x="7839075" y="0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组合 38"/>
          <p:cNvGrpSpPr/>
          <p:nvPr/>
        </p:nvGrpSpPr>
        <p:grpSpPr>
          <a:xfrm>
            <a:off x="9831538" y="551180"/>
            <a:ext cx="2333792" cy="6032485"/>
            <a:chOff x="12265176" y="548655"/>
            <a:chExt cx="2333792" cy="6032485"/>
          </a:xfrm>
        </p:grpSpPr>
        <p:pic>
          <p:nvPicPr>
            <p:cNvPr id="1027" name="Picture 3" descr="E:\01-项目2023\01-达州南站站前广场及交通枢纽\01-data\5-达州高铁站控规\2022-12-26高铁站片区控规成果\27分期.jp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44" t="44240" r="44957" b="45792"/>
            <a:stretch/>
          </p:blipFill>
          <p:spPr bwMode="auto">
            <a:xfrm>
              <a:off x="12276455" y="548655"/>
              <a:ext cx="2313305" cy="2399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1"/>
            <p:cNvSpPr txBox="1"/>
            <p:nvPr>
              <p:custDataLst>
                <p:tags r:id="rId4"/>
              </p:custDataLst>
            </p:nvPr>
          </p:nvSpPr>
          <p:spPr>
            <a:xfrm rot="19766656">
              <a:off x="13651439" y="2335032"/>
              <a:ext cx="6976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" dirty="0" smtClean="0"/>
                <a:t>站前大道</a:t>
              </a:r>
              <a:endParaRPr lang="zh-CN" altLang="en-US" sz="1000" dirty="0"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2285664" y="3051711"/>
              <a:ext cx="2313304" cy="3529429"/>
              <a:chOff x="10160059" y="3287398"/>
              <a:chExt cx="1981775" cy="3023612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423"/>
              <a:stretch/>
            </p:blipFill>
            <p:spPr>
              <a:xfrm>
                <a:off x="10160059" y="4877024"/>
                <a:ext cx="1981775" cy="1433986"/>
              </a:xfrm>
              <a:prstGeom prst="rect">
                <a:avLst/>
              </a:prstGeom>
            </p:spPr>
          </p:pic>
          <p:pic>
            <p:nvPicPr>
              <p:cNvPr id="107" name="图片 106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329"/>
              <a:stretch/>
            </p:blipFill>
            <p:spPr>
              <a:xfrm>
                <a:off x="10164127" y="3287398"/>
                <a:ext cx="1966595" cy="1364189"/>
              </a:xfrm>
              <a:prstGeom prst="rect">
                <a:avLst/>
              </a:prstGeom>
            </p:spPr>
          </p:pic>
        </p:grpSp>
        <p:sp>
          <p:nvSpPr>
            <p:cNvPr id="108" name="TextBox 31"/>
            <p:cNvSpPr txBox="1"/>
            <p:nvPr>
              <p:custDataLst>
                <p:tags r:id="rId5"/>
              </p:custDataLst>
            </p:nvPr>
          </p:nvSpPr>
          <p:spPr>
            <a:xfrm rot="19766656">
              <a:off x="12563776" y="2310813"/>
              <a:ext cx="8258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" dirty="0" smtClean="0"/>
                <a:t>站前横一路</a:t>
              </a:r>
              <a:endParaRPr lang="zh-CN" altLang="en-US" sz="1000" dirty="0"/>
            </a:p>
          </p:txBody>
        </p:sp>
        <p:sp>
          <p:nvSpPr>
            <p:cNvPr id="109" name="TextBox 31"/>
            <p:cNvSpPr txBox="1"/>
            <p:nvPr>
              <p:custDataLst>
                <p:tags r:id="rId6"/>
              </p:custDataLst>
            </p:nvPr>
          </p:nvSpPr>
          <p:spPr>
            <a:xfrm rot="1844927">
              <a:off x="12265176" y="2626440"/>
              <a:ext cx="6976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" dirty="0" smtClean="0"/>
                <a:t>金河大道</a:t>
              </a:r>
              <a:endParaRPr lang="zh-CN" altLang="en-US" sz="1000" dirty="0"/>
            </a:p>
          </p:txBody>
        </p:sp>
        <p:sp>
          <p:nvSpPr>
            <p:cNvPr id="112" name="TextBox 31"/>
            <p:cNvSpPr txBox="1"/>
            <p:nvPr>
              <p:custDataLst>
                <p:tags r:id="rId7"/>
              </p:custDataLst>
            </p:nvPr>
          </p:nvSpPr>
          <p:spPr>
            <a:xfrm rot="3487180">
              <a:off x="13750742" y="1775312"/>
              <a:ext cx="8258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" dirty="0" smtClean="0"/>
                <a:t>站前纵二路</a:t>
              </a:r>
              <a:endParaRPr lang="zh-CN" altLang="en-US" sz="1000" dirty="0"/>
            </a:p>
          </p:txBody>
        </p:sp>
        <p:sp>
          <p:nvSpPr>
            <p:cNvPr id="113" name="TextBox 31"/>
            <p:cNvSpPr txBox="1"/>
            <p:nvPr>
              <p:custDataLst>
                <p:tags r:id="rId8"/>
              </p:custDataLst>
            </p:nvPr>
          </p:nvSpPr>
          <p:spPr>
            <a:xfrm rot="3487180">
              <a:off x="12456340" y="1625377"/>
              <a:ext cx="8258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" dirty="0" smtClean="0"/>
                <a:t>站前纵一路</a:t>
              </a:r>
              <a:endParaRPr lang="zh-CN" altLang="en-US" sz="1000" dirty="0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13354050" y="1676400"/>
              <a:ext cx="809625" cy="895350"/>
            </a:xfrm>
            <a:custGeom>
              <a:avLst/>
              <a:gdLst>
                <a:gd name="connsiteX0" fmla="*/ 0 w 809625"/>
                <a:gd name="connsiteY0" fmla="*/ 552450 h 895350"/>
                <a:gd name="connsiteX1" fmla="*/ 447675 w 809625"/>
                <a:gd name="connsiteY1" fmla="*/ 266700 h 895350"/>
                <a:gd name="connsiteX2" fmla="*/ 352425 w 809625"/>
                <a:gd name="connsiteY2" fmla="*/ 76200 h 895350"/>
                <a:gd name="connsiteX3" fmla="*/ 495300 w 809625"/>
                <a:gd name="connsiteY3" fmla="*/ 0 h 895350"/>
                <a:gd name="connsiteX4" fmla="*/ 809625 w 809625"/>
                <a:gd name="connsiteY4" fmla="*/ 514350 h 895350"/>
                <a:gd name="connsiteX5" fmla="*/ 781050 w 809625"/>
                <a:gd name="connsiteY5" fmla="*/ 581025 h 895350"/>
                <a:gd name="connsiteX6" fmla="*/ 257175 w 809625"/>
                <a:gd name="connsiteY6" fmla="*/ 895350 h 895350"/>
                <a:gd name="connsiteX7" fmla="*/ 190500 w 809625"/>
                <a:gd name="connsiteY7" fmla="*/ 885825 h 895350"/>
                <a:gd name="connsiteX8" fmla="*/ 0 w 809625"/>
                <a:gd name="connsiteY8" fmla="*/ 552450 h 895350"/>
                <a:gd name="connsiteX0" fmla="*/ 0 w 809625"/>
                <a:gd name="connsiteY0" fmla="*/ 552450 h 895350"/>
                <a:gd name="connsiteX1" fmla="*/ 447675 w 809625"/>
                <a:gd name="connsiteY1" fmla="*/ 266700 h 895350"/>
                <a:gd name="connsiteX2" fmla="*/ 361217 w 809625"/>
                <a:gd name="connsiteY2" fmla="*/ 102577 h 895350"/>
                <a:gd name="connsiteX3" fmla="*/ 495300 w 809625"/>
                <a:gd name="connsiteY3" fmla="*/ 0 h 895350"/>
                <a:gd name="connsiteX4" fmla="*/ 809625 w 809625"/>
                <a:gd name="connsiteY4" fmla="*/ 514350 h 895350"/>
                <a:gd name="connsiteX5" fmla="*/ 781050 w 809625"/>
                <a:gd name="connsiteY5" fmla="*/ 581025 h 895350"/>
                <a:gd name="connsiteX6" fmla="*/ 257175 w 809625"/>
                <a:gd name="connsiteY6" fmla="*/ 895350 h 895350"/>
                <a:gd name="connsiteX7" fmla="*/ 190500 w 809625"/>
                <a:gd name="connsiteY7" fmla="*/ 885825 h 895350"/>
                <a:gd name="connsiteX8" fmla="*/ 0 w 809625"/>
                <a:gd name="connsiteY8" fmla="*/ 552450 h 895350"/>
                <a:gd name="connsiteX0" fmla="*/ 0 w 809625"/>
                <a:gd name="connsiteY0" fmla="*/ 552450 h 895350"/>
                <a:gd name="connsiteX1" fmla="*/ 447675 w 809625"/>
                <a:gd name="connsiteY1" fmla="*/ 266700 h 895350"/>
                <a:gd name="connsiteX2" fmla="*/ 348517 w 809625"/>
                <a:gd name="connsiteY2" fmla="*/ 83527 h 895350"/>
                <a:gd name="connsiteX3" fmla="*/ 495300 w 809625"/>
                <a:gd name="connsiteY3" fmla="*/ 0 h 895350"/>
                <a:gd name="connsiteX4" fmla="*/ 809625 w 809625"/>
                <a:gd name="connsiteY4" fmla="*/ 514350 h 895350"/>
                <a:gd name="connsiteX5" fmla="*/ 781050 w 809625"/>
                <a:gd name="connsiteY5" fmla="*/ 581025 h 895350"/>
                <a:gd name="connsiteX6" fmla="*/ 257175 w 809625"/>
                <a:gd name="connsiteY6" fmla="*/ 895350 h 895350"/>
                <a:gd name="connsiteX7" fmla="*/ 190500 w 809625"/>
                <a:gd name="connsiteY7" fmla="*/ 885825 h 895350"/>
                <a:gd name="connsiteX8" fmla="*/ 0 w 809625"/>
                <a:gd name="connsiteY8" fmla="*/ 552450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9625" h="895350">
                  <a:moveTo>
                    <a:pt x="0" y="552450"/>
                  </a:moveTo>
                  <a:lnTo>
                    <a:pt x="447675" y="266700"/>
                  </a:lnTo>
                  <a:lnTo>
                    <a:pt x="348517" y="83527"/>
                  </a:lnTo>
                  <a:lnTo>
                    <a:pt x="495300" y="0"/>
                  </a:lnTo>
                  <a:lnTo>
                    <a:pt x="809625" y="514350"/>
                  </a:lnTo>
                  <a:lnTo>
                    <a:pt x="781050" y="581025"/>
                  </a:lnTo>
                  <a:lnTo>
                    <a:pt x="257175" y="895350"/>
                  </a:lnTo>
                  <a:lnTo>
                    <a:pt x="190500" y="885825"/>
                  </a:lnTo>
                  <a:lnTo>
                    <a:pt x="0" y="552450"/>
                  </a:lnTo>
                  <a:close/>
                </a:path>
              </a:pathLst>
            </a:cu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标注 11"/>
            <p:cNvSpPr/>
            <p:nvPr/>
          </p:nvSpPr>
          <p:spPr>
            <a:xfrm>
              <a:off x="12856802" y="895257"/>
              <a:ext cx="971772" cy="198770"/>
            </a:xfrm>
            <a:prstGeom prst="wedgeRectCallout">
              <a:avLst>
                <a:gd name="adj1" fmla="val 23165"/>
                <a:gd name="adj2" fmla="val 546719"/>
              </a:avLst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SzTx/>
                <a:buFontTx/>
              </a:pPr>
              <a:r>
                <a:rPr lang="zh-CN" altLang="en-US" sz="1100" b="1" dirty="0">
                  <a:solidFill>
                    <a:schemeClr val="tx1"/>
                  </a:solidFill>
                  <a:latin typeface="+mn-ea"/>
                </a:rPr>
                <a:t>拟调整范围</a:t>
              </a:r>
            </a:p>
          </p:txBody>
        </p:sp>
      </p:grpSp>
      <p:sp>
        <p:nvSpPr>
          <p:cNvPr id="29" name="TextBox 31"/>
          <p:cNvSpPr txBox="1"/>
          <p:nvPr>
            <p:custDataLst>
              <p:tags r:id="rId3"/>
            </p:custDataLst>
          </p:nvPr>
        </p:nvSpPr>
        <p:spPr>
          <a:xfrm rot="19766656">
            <a:off x="10559685" y="1443662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/>
              <a:t>达州南站</a:t>
            </a:r>
            <a:endParaRPr lang="zh-CN" altLang="en-US" sz="100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M2MTk4NjcwYWM4MDlmZjhmMjk2NThjY2Y3NmJiMGUifQ=="/>
  <p:tag name="KSO_WPP_MARK_KEY" val="1381107c-4b1b-4a73-9f55-6cad4065cca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59*26"/>
  <p:tag name="TABLE_ENDDRAG_RECT" val="40*376*359*26"/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59*26"/>
  <p:tag name="TABLE_ENDDRAG_RECT" val="40*376*359*26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</TotalTime>
  <Words>1057</Words>
  <Application>Microsoft Office PowerPoint</Application>
  <PresentationFormat>自定义</PresentationFormat>
  <Paragraphs>159</Paragraphs>
  <Slides>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152</cp:revision>
  <cp:lastPrinted>2023-11-06T10:03:24Z</cp:lastPrinted>
  <dcterms:created xsi:type="dcterms:W3CDTF">2023-09-22T03:02:30Z</dcterms:created>
  <dcterms:modified xsi:type="dcterms:W3CDTF">2023-11-07T06:36:44Z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2052-11.8.2.1122</vt:lpwstr>
  </property>
  <property fmtid="{D5CDD505-2E9C-101B-9397-08002B2CF9AE}" pid="3" name="ICV">
    <vt:lpwstr>0CEC3BC293CA40E290A5BC9272C8E951_13</vt:lpwstr>
  </property>
</Properties>
</file>