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61" r:id="rId2"/>
  </p:sldIdLst>
  <p:sldSz cx="12192000" cy="6858000"/>
  <p:notesSz cx="14355763" cy="9926638"/>
  <p:custDataLst>
    <p:tags r:id="rId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B1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542D831-374A-44CB-814A-449F3EE2DF6F}" styleName="{e542d831-374a-44cb-814a-449f3ee2df6f}">
    <a:wholeTbl>
      <a:tcTxStyle>
        <a:fontRef idx="none">
          <a:prstClr val="black"/>
        </a:fontRef>
      </a:tcTxStyle>
      <a:tcStyle>
        <a:tcBdr>
          <a:bottom>
            <a:ln w="38100" cmpd="sng">
              <a:solidFill>
                <a:srgbClr val="E5EEE4"/>
              </a:solidFill>
            </a:ln>
          </a:bottom>
        </a:tcBdr>
        <a:fill>
          <a:solidFill>
            <a:srgbClr val="FFFFFF"/>
          </a:solidFill>
        </a:fill>
      </a:tcStyle>
    </a:wholeTbl>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firstRow>
      <a:tcTxStyle>
        <a:fontRef idx="none">
          <a:prstClr val="black"/>
        </a:fontRef>
      </a:tcTxStyle>
      <a:tcStyle>
        <a:tcBdr>
          <a:insideV>
            <a:ln w="12700" cmpd="sng">
              <a:solidFill>
                <a:srgbClr val="FFFFFF"/>
              </a:solidFill>
            </a:ln>
          </a:insideV>
        </a:tcBdr>
        <a:fill>
          <a:solidFill>
            <a:srgbClr val="E5EEE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9756" autoAdjust="0"/>
  </p:normalViewPr>
  <p:slideViewPr>
    <p:cSldViewPr snapToGrid="0" showGuides="1">
      <p:cViewPr>
        <p:scale>
          <a:sx n="100" d="100"/>
          <a:sy n="100" d="100"/>
        </p:scale>
        <p:origin x="-58" y="134"/>
      </p:cViewPr>
      <p:guideLst>
        <p:guide orient="horz" pos="2328"/>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6220830" cy="496332"/>
          </a:xfrm>
          <a:prstGeom prst="rect">
            <a:avLst/>
          </a:prstGeom>
        </p:spPr>
        <p:txBody>
          <a:bodyPr vert="horz" lIns="132762" tIns="66381" rIns="132762" bIns="66381" rtlCol="0"/>
          <a:lstStyle>
            <a:lvl1pPr algn="l">
              <a:defRPr sz="1700"/>
            </a:lvl1pPr>
          </a:lstStyle>
          <a:p>
            <a:endParaRPr lang="zh-CN" altLang="en-US"/>
          </a:p>
        </p:txBody>
      </p:sp>
      <p:sp>
        <p:nvSpPr>
          <p:cNvPr id="3" name="日期占位符 2"/>
          <p:cNvSpPr>
            <a:spLocks noGrp="1"/>
          </p:cNvSpPr>
          <p:nvPr>
            <p:ph type="dt" sz="quarter" idx="1"/>
          </p:nvPr>
        </p:nvSpPr>
        <p:spPr>
          <a:xfrm>
            <a:off x="8131612" y="0"/>
            <a:ext cx="6220830" cy="496332"/>
          </a:xfrm>
          <a:prstGeom prst="rect">
            <a:avLst/>
          </a:prstGeom>
        </p:spPr>
        <p:txBody>
          <a:bodyPr vert="horz" lIns="132762" tIns="66381" rIns="132762" bIns="66381" rtlCol="0"/>
          <a:lstStyle>
            <a:lvl1pPr algn="r">
              <a:defRPr sz="1700"/>
            </a:lvl1pPr>
          </a:lstStyle>
          <a:p>
            <a:fld id="{B8CA1CEC-2B6A-4D4E-A363-CF002382205C}" type="datetimeFigureOut">
              <a:rPr lang="zh-CN" altLang="en-US" smtClean="0"/>
              <a:t>2023/10/7</a:t>
            </a:fld>
            <a:endParaRPr lang="zh-CN" altLang="en-US"/>
          </a:p>
        </p:txBody>
      </p:sp>
      <p:sp>
        <p:nvSpPr>
          <p:cNvPr id="4" name="页脚占位符 3"/>
          <p:cNvSpPr>
            <a:spLocks noGrp="1"/>
          </p:cNvSpPr>
          <p:nvPr>
            <p:ph type="ftr" sz="quarter" idx="2"/>
          </p:nvPr>
        </p:nvSpPr>
        <p:spPr>
          <a:xfrm>
            <a:off x="1" y="9428584"/>
            <a:ext cx="6220830" cy="496332"/>
          </a:xfrm>
          <a:prstGeom prst="rect">
            <a:avLst/>
          </a:prstGeom>
        </p:spPr>
        <p:txBody>
          <a:bodyPr vert="horz" lIns="132762" tIns="66381" rIns="132762" bIns="66381" rtlCol="0" anchor="b"/>
          <a:lstStyle>
            <a:lvl1pPr algn="l">
              <a:defRPr sz="1700"/>
            </a:lvl1pPr>
          </a:lstStyle>
          <a:p>
            <a:endParaRPr lang="zh-CN" altLang="en-US"/>
          </a:p>
        </p:txBody>
      </p:sp>
      <p:sp>
        <p:nvSpPr>
          <p:cNvPr id="5" name="灯片编号占位符 4"/>
          <p:cNvSpPr>
            <a:spLocks noGrp="1"/>
          </p:cNvSpPr>
          <p:nvPr>
            <p:ph type="sldNum" sz="quarter" idx="3"/>
          </p:nvPr>
        </p:nvSpPr>
        <p:spPr>
          <a:xfrm>
            <a:off x="8131612" y="9428584"/>
            <a:ext cx="6220830" cy="496332"/>
          </a:xfrm>
          <a:prstGeom prst="rect">
            <a:avLst/>
          </a:prstGeom>
        </p:spPr>
        <p:txBody>
          <a:bodyPr vert="horz" lIns="132762" tIns="66381" rIns="132762" bIns="66381" rtlCol="0" anchor="b"/>
          <a:lstStyle>
            <a:lvl1pPr algn="r">
              <a:defRPr sz="1700"/>
            </a:lvl1pPr>
          </a:lstStyle>
          <a:p>
            <a:fld id="{9F78F5EC-094D-4EE9-8502-1357F98F164C}" type="slidenum">
              <a:rPr lang="zh-CN" altLang="en-US" smtClean="0"/>
              <a:t>‹#›</a:t>
            </a:fld>
            <a:endParaRPr lang="zh-CN" altLang="en-US"/>
          </a:p>
        </p:txBody>
      </p:sp>
    </p:spTree>
    <p:extLst>
      <p:ext uri="{BB962C8B-B14F-4D97-AF65-F5344CB8AC3E}">
        <p14:creationId xmlns:p14="http://schemas.microsoft.com/office/powerpoint/2010/main" val="2668317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2"/>
            <a:ext cx="6220830" cy="498055"/>
          </a:xfrm>
          <a:prstGeom prst="rect">
            <a:avLst/>
          </a:prstGeom>
        </p:spPr>
        <p:txBody>
          <a:bodyPr vert="horz" lIns="132762" tIns="66381" rIns="132762" bIns="66381" rtlCol="0"/>
          <a:lstStyle>
            <a:lvl1pPr algn="l">
              <a:defRPr sz="1700"/>
            </a:lvl1pPr>
          </a:lstStyle>
          <a:p>
            <a:endParaRPr lang="zh-CN" altLang="en-US"/>
          </a:p>
        </p:txBody>
      </p:sp>
      <p:sp>
        <p:nvSpPr>
          <p:cNvPr id="3" name="日期占位符 2"/>
          <p:cNvSpPr>
            <a:spLocks noGrp="1"/>
          </p:cNvSpPr>
          <p:nvPr>
            <p:ph type="dt" idx="1"/>
          </p:nvPr>
        </p:nvSpPr>
        <p:spPr>
          <a:xfrm>
            <a:off x="8131612" y="2"/>
            <a:ext cx="6220830" cy="498055"/>
          </a:xfrm>
          <a:prstGeom prst="rect">
            <a:avLst/>
          </a:prstGeom>
        </p:spPr>
        <p:txBody>
          <a:bodyPr vert="horz" lIns="132762" tIns="66381" rIns="132762" bIns="66381" rtlCol="0"/>
          <a:lstStyle>
            <a:lvl1pPr algn="r">
              <a:defRPr sz="1700"/>
            </a:lvl1pPr>
          </a:lstStyle>
          <a:p>
            <a:fld id="{D2A48B96-639E-45A3-A0BA-2464DFDB1FAA}" type="datetimeFigureOut">
              <a:rPr lang="zh-CN" altLang="en-US" smtClean="0"/>
              <a:t>2023/10/7</a:t>
            </a:fld>
            <a:endParaRPr lang="zh-CN" altLang="en-US"/>
          </a:p>
        </p:txBody>
      </p:sp>
      <p:sp>
        <p:nvSpPr>
          <p:cNvPr id="4" name="幻灯片图像占位符 3"/>
          <p:cNvSpPr>
            <a:spLocks noGrp="1" noRot="1" noChangeAspect="1"/>
          </p:cNvSpPr>
          <p:nvPr>
            <p:ph type="sldImg" idx="2"/>
          </p:nvPr>
        </p:nvSpPr>
        <p:spPr>
          <a:xfrm>
            <a:off x="4200525" y="1239838"/>
            <a:ext cx="5954713" cy="3349625"/>
          </a:xfrm>
          <a:prstGeom prst="rect">
            <a:avLst/>
          </a:prstGeom>
          <a:noFill/>
          <a:ln w="12700">
            <a:solidFill>
              <a:prstClr val="black"/>
            </a:solidFill>
          </a:ln>
        </p:spPr>
        <p:txBody>
          <a:bodyPr vert="horz" lIns="132762" tIns="66381" rIns="132762" bIns="66381" rtlCol="0" anchor="ctr"/>
          <a:lstStyle/>
          <a:p>
            <a:endParaRPr lang="zh-CN" altLang="en-US"/>
          </a:p>
        </p:txBody>
      </p:sp>
      <p:sp>
        <p:nvSpPr>
          <p:cNvPr id="5" name="备注占位符 4"/>
          <p:cNvSpPr>
            <a:spLocks noGrp="1"/>
          </p:cNvSpPr>
          <p:nvPr>
            <p:ph type="body" sz="quarter" idx="3"/>
          </p:nvPr>
        </p:nvSpPr>
        <p:spPr>
          <a:xfrm>
            <a:off x="1435577" y="4777195"/>
            <a:ext cx="11484610" cy="3908614"/>
          </a:xfrm>
          <a:prstGeom prst="rect">
            <a:avLst/>
          </a:prstGeom>
        </p:spPr>
        <p:txBody>
          <a:bodyPr vert="horz" lIns="132762" tIns="66381" rIns="132762" bIns="66381"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1" y="9428585"/>
            <a:ext cx="6220830" cy="498054"/>
          </a:xfrm>
          <a:prstGeom prst="rect">
            <a:avLst/>
          </a:prstGeom>
        </p:spPr>
        <p:txBody>
          <a:bodyPr vert="horz" lIns="132762" tIns="66381" rIns="132762" bIns="66381" rtlCol="0" anchor="b"/>
          <a:lstStyle>
            <a:lvl1pPr algn="l">
              <a:defRPr sz="1700"/>
            </a:lvl1pPr>
          </a:lstStyle>
          <a:p>
            <a:endParaRPr lang="zh-CN" altLang="en-US"/>
          </a:p>
        </p:txBody>
      </p:sp>
      <p:sp>
        <p:nvSpPr>
          <p:cNvPr id="7" name="灯片编号占位符 6"/>
          <p:cNvSpPr>
            <a:spLocks noGrp="1"/>
          </p:cNvSpPr>
          <p:nvPr>
            <p:ph type="sldNum" sz="quarter" idx="5"/>
          </p:nvPr>
        </p:nvSpPr>
        <p:spPr>
          <a:xfrm>
            <a:off x="8131612" y="9428585"/>
            <a:ext cx="6220830" cy="498054"/>
          </a:xfrm>
          <a:prstGeom prst="rect">
            <a:avLst/>
          </a:prstGeom>
        </p:spPr>
        <p:txBody>
          <a:bodyPr vert="horz" lIns="132762" tIns="66381" rIns="132762" bIns="66381" rtlCol="0" anchor="b"/>
          <a:lstStyle>
            <a:lvl1pPr algn="r">
              <a:defRPr sz="17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570635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image" Target="../media/image1.jpeg"/><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image" Target="../media/image4.png"/><Relationship Id="rId7" Type="http://schemas.openxmlformats.org/officeDocument/2006/relationships/tags" Target="../tags/tag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image" Target="../media/image3.jpe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slideLayout" Target="../slideLayouts/slideLayout1.xml"/><Relationship Id="rId40" Type="http://schemas.openxmlformats.org/officeDocument/2006/relationships/image" Target="../media/image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image" Target="../media/image5.png"/><Relationship Id="rId8" Type="http://schemas.openxmlformats.org/officeDocument/2006/relationships/tags" Target="../tags/tag9.xml"/><Relationship Id="rId3" Type="http://schemas.openxmlformats.org/officeDocument/2006/relationships/tags" Target="../tags/tag4.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extLst>
              <p:ext uri="{D42A27DB-BD31-4B8C-83A1-F6EECF244321}">
                <p14:modId xmlns:p14="http://schemas.microsoft.com/office/powerpoint/2010/main" val="4067785797"/>
              </p:ext>
            </p:extLst>
          </p:nvPr>
        </p:nvGraphicFramePr>
        <p:xfrm>
          <a:off x="3982085" y="5323205"/>
          <a:ext cx="3872865" cy="1023620"/>
        </p:xfrm>
        <a:graphic>
          <a:graphicData uri="http://schemas.openxmlformats.org/drawingml/2006/table">
            <a:tbl>
              <a:tblPr firstRow="1" bandRow="1">
                <a:tableStyleId>{E542D831-374A-44CB-814A-449F3EE2DF6F}</a:tableStyleId>
              </a:tblPr>
              <a:tblGrid>
                <a:gridCol w="208280"/>
                <a:gridCol w="438785"/>
                <a:gridCol w="445135"/>
                <a:gridCol w="670560"/>
                <a:gridCol w="332105"/>
                <a:gridCol w="448310"/>
                <a:gridCol w="354965"/>
                <a:gridCol w="445770"/>
                <a:gridCol w="528955"/>
              </a:tblGrid>
              <a:tr h="180340">
                <a:tc rowSpan="5">
                  <a:txBody>
                    <a:bodyPr/>
                    <a:lstStyle/>
                    <a:p>
                      <a:pPr indent="0" algn="ctr">
                        <a:buNone/>
                      </a:pPr>
                      <a:r>
                        <a:rPr lang="zh-CN" altLang="en-US" sz="800">
                          <a:latin typeface="微软雅黑" panose="020B0503020204020204" charset="-122"/>
                          <a:ea typeface="微软雅黑" panose="020B0503020204020204" charset="-122"/>
                        </a:rPr>
                        <a:t>调</a:t>
                      </a:r>
                    </a:p>
                    <a:p>
                      <a:pPr indent="0" algn="ctr">
                        <a:buNone/>
                      </a:pPr>
                      <a:r>
                        <a:rPr lang="zh-CN" altLang="en-US" sz="800">
                          <a:latin typeface="微软雅黑" panose="020B0503020204020204" charset="-122"/>
                          <a:ea typeface="微软雅黑" panose="020B0503020204020204" charset="-122"/>
                        </a:rPr>
                        <a:t>整</a:t>
                      </a:r>
                    </a:p>
                    <a:p>
                      <a:pPr indent="0" algn="ctr">
                        <a:buNone/>
                      </a:pPr>
                      <a:r>
                        <a:rPr lang="zh-CN" altLang="en-US" sz="800">
                          <a:latin typeface="微软雅黑" panose="020B0503020204020204" charset="-122"/>
                          <a:ea typeface="微软雅黑" panose="020B0503020204020204" charset="-122"/>
                        </a:rPr>
                        <a:t>后</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地块编号</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用地代码</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用地名称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容积率</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建筑系数</a:t>
                      </a:r>
                    </a:p>
                    <a:p>
                      <a:pPr indent="0" algn="ctr">
                        <a:buNone/>
                      </a:pPr>
                      <a:r>
                        <a:rPr lang="en-US" altLang="zh-CN" sz="800">
                          <a:latin typeface="微软雅黑" panose="020B0503020204020204" charset="-122"/>
                          <a:ea typeface="微软雅黑" panose="020B0503020204020204" charset="-122"/>
                        </a:rPr>
                        <a:t>(</a:t>
                      </a:r>
                      <a:r>
                        <a:rPr lang="zh-CN" sz="800">
                          <a:latin typeface="微软雅黑" panose="020B0503020204020204" charset="-122"/>
                          <a:ea typeface="微软雅黑" panose="020B0503020204020204" charset="-122"/>
                        </a:rPr>
                        <a:t>%</a:t>
                      </a:r>
                      <a:r>
                        <a:rPr lang="en-US" alt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绿地率</a:t>
                      </a:r>
                    </a:p>
                    <a:p>
                      <a:pPr indent="0" algn="ctr">
                        <a:buNone/>
                      </a:pPr>
                      <a:r>
                        <a:rPr lang="en-US" altLang="zh-CN" sz="800">
                          <a:latin typeface="微软雅黑" panose="020B0503020204020204" charset="-122"/>
                          <a:ea typeface="微软雅黑" panose="020B0503020204020204" charset="-122"/>
                        </a:rPr>
                        <a:t>(</a:t>
                      </a:r>
                      <a:r>
                        <a:rPr lang="zh-CN" sz="800">
                          <a:latin typeface="微软雅黑" panose="020B0503020204020204" charset="-122"/>
                          <a:ea typeface="微软雅黑" panose="020B0503020204020204" charset="-122"/>
                        </a:rPr>
                        <a:t>%</a:t>
                      </a:r>
                      <a:r>
                        <a:rPr lang="en-US" alt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cs typeface="微软雅黑" panose="020B0503020204020204" charset="-122"/>
                        </a:rPr>
                        <a:t>建筑限高</a:t>
                      </a:r>
                    </a:p>
                    <a:p>
                      <a:pPr indent="0" algn="ctr">
                        <a:buNone/>
                      </a:pPr>
                      <a:r>
                        <a:rPr lang="en-US" altLang="zh-CN" sz="800">
                          <a:latin typeface="微软雅黑" panose="020B0503020204020204" charset="-122"/>
                          <a:ea typeface="微软雅黑" panose="020B0503020204020204" charset="-122"/>
                          <a:cs typeface="微软雅黑" panose="020B0503020204020204" charset="-122"/>
                        </a:rPr>
                        <a:t>(</a:t>
                      </a:r>
                      <a:r>
                        <a:rPr lang="zh-CN" sz="800">
                          <a:latin typeface="微软雅黑" panose="020B0503020204020204" charset="-122"/>
                          <a:ea typeface="微软雅黑" panose="020B0503020204020204" charset="-122"/>
                          <a:cs typeface="微软雅黑" panose="020B0503020204020204" charset="-122"/>
                        </a:rPr>
                        <a:t>m</a:t>
                      </a:r>
                      <a:r>
                        <a:rPr lang="en-US" altLang="zh-CN" sz="800">
                          <a:latin typeface="微软雅黑" panose="020B0503020204020204" charset="-122"/>
                          <a:ea typeface="微软雅黑" panose="020B0503020204020204" charset="-122"/>
                          <a:cs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cs typeface="微软雅黑" panose="020B0503020204020204" charset="-122"/>
                        </a:rPr>
                        <a:t>用地面积</a:t>
                      </a:r>
                    </a:p>
                    <a:p>
                      <a:pPr indent="0" algn="ctr">
                        <a:buNone/>
                      </a:pPr>
                      <a:r>
                        <a:rPr lang="zh-CN" sz="800">
                          <a:latin typeface="微软雅黑" panose="020B0503020204020204" charset="-122"/>
                          <a:ea typeface="微软雅黑" panose="020B0503020204020204" charset="-122"/>
                          <a:cs typeface="微软雅黑" panose="020B0503020204020204" charset="-122"/>
                        </a:rPr>
                        <a:t>(公顷）</a:t>
                      </a:r>
                      <a:endParaRPr lang="zh-CN" altLang="en-US" sz="800">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H2-1</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100103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三类工业用地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≥0.6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≥30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≤20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40</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38.62 </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1303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供电用地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gridSpan="4">
                  <a:txBody>
                    <a:bodyPr/>
                    <a:lstStyle/>
                    <a:p>
                      <a:pPr indent="0" algn="ctr">
                        <a:buNone/>
                      </a:pPr>
                      <a:r>
                        <a:rPr lang="zh-CN" sz="800">
                          <a:latin typeface="微软雅黑" panose="020B0503020204020204" charset="-122"/>
                          <a:ea typeface="微软雅黑" panose="020B0503020204020204" charset="-122"/>
                          <a:sym typeface="+mn-ea"/>
                        </a:rPr>
                        <a:t>以项目审查方案为准</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hMerge="1">
                  <a:txBody>
                    <a:bodyPr/>
                    <a:lstStyle/>
                    <a:p>
                      <a:endParaRPr lang="zh-CN"/>
                    </a:p>
                  </a:txBody>
                  <a:tcPr marL="12700" marR="12700" marT="12700" anchor="ctr">
                    <a:lnT w="12700">
                      <a:solidFill>
                        <a:schemeClr val="tx1">
                          <a:lumMod val="50000"/>
                          <a:lumOff val="50000"/>
                        </a:schemeClr>
                      </a:solidFill>
                      <a:prstDash val="solid"/>
                    </a:lnT>
                    <a:lnB w="12700">
                      <a:solidFill>
                        <a:schemeClr val="tx1">
                          <a:lumMod val="50000"/>
                          <a:lumOff val="50000"/>
                        </a:schemeClr>
                      </a:solidFill>
                      <a:prstDash val="solid"/>
                    </a:lnB>
                  </a:tcPr>
                </a:tc>
                <a:tc hMerge="1">
                  <a:txBody>
                    <a:bodyPr/>
                    <a:lstStyle/>
                    <a:p>
                      <a:endParaRPr lang="zh-CN"/>
                    </a:p>
                  </a:txBody>
                  <a:tcPr marL="12700" marR="12700" marT="12700" anchor="ctr">
                    <a:lnT w="12700">
                      <a:solidFill>
                        <a:schemeClr val="tx1">
                          <a:lumMod val="50000"/>
                          <a:lumOff val="50000"/>
                        </a:schemeClr>
                      </a:solidFill>
                      <a:prstDash val="solid"/>
                    </a:lnT>
                    <a:lnB w="12700">
                      <a:solidFill>
                        <a:schemeClr val="tx1">
                          <a:lumMod val="50000"/>
                          <a:lumOff val="50000"/>
                        </a:schemeClr>
                      </a:solidFill>
                      <a:prstDash val="solid"/>
                    </a:lnB>
                  </a:tcPr>
                </a:tc>
                <a:tc hMerge="1">
                  <a:txBody>
                    <a:bodyPr/>
                    <a:lstStyle/>
                    <a:p>
                      <a:endParaRPr lang="zh-CN"/>
                    </a:p>
                  </a:txBody>
                  <a:tcPr marL="12700" marR="12700" marT="12700" anchor="ctr">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0.39 </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H2-4</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100103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三类工业用地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≥0.6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≥30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≤20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40</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77.74 </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H2-5</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1402</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防护绿地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12.96 </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bl>
          </a:graphicData>
        </a:graphic>
      </p:graphicFrame>
      <p:graphicFrame>
        <p:nvGraphicFramePr>
          <p:cNvPr id="44" name="表格 43"/>
          <p:cNvGraphicFramePr/>
          <p:nvPr>
            <p:custDataLst>
              <p:tags r:id="rId2"/>
            </p:custDataLst>
            <p:extLst>
              <p:ext uri="{D42A27DB-BD31-4B8C-83A1-F6EECF244321}">
                <p14:modId xmlns:p14="http://schemas.microsoft.com/office/powerpoint/2010/main" val="1483711594"/>
              </p:ext>
            </p:extLst>
          </p:nvPr>
        </p:nvGraphicFramePr>
        <p:xfrm>
          <a:off x="37465" y="5325110"/>
          <a:ext cx="3926840" cy="1384300"/>
        </p:xfrm>
        <a:graphic>
          <a:graphicData uri="http://schemas.openxmlformats.org/drawingml/2006/table">
            <a:tbl>
              <a:tblPr firstRow="1" bandRow="1">
                <a:tableStyleId>{E542D831-374A-44CB-814A-449F3EE2DF6F}</a:tableStyleId>
              </a:tblPr>
              <a:tblGrid>
                <a:gridCol w="208280"/>
                <a:gridCol w="463550"/>
                <a:gridCol w="445770"/>
                <a:gridCol w="662305"/>
                <a:gridCol w="365125"/>
                <a:gridCol w="438150"/>
                <a:gridCol w="349250"/>
                <a:gridCol w="501650"/>
                <a:gridCol w="492760"/>
              </a:tblGrid>
              <a:tr h="180340">
                <a:tc rowSpan="7">
                  <a:txBody>
                    <a:bodyPr/>
                    <a:lstStyle/>
                    <a:p>
                      <a:pPr indent="0" algn="ctr">
                        <a:buNone/>
                      </a:pPr>
                      <a:r>
                        <a:rPr lang="zh-CN" altLang="en-US" sz="800" dirty="0">
                          <a:latin typeface="微软雅黑" panose="020B0503020204020204" charset="-122"/>
                          <a:ea typeface="微软雅黑" panose="020B0503020204020204" charset="-122"/>
                        </a:rPr>
                        <a:t>调</a:t>
                      </a:r>
                    </a:p>
                    <a:p>
                      <a:pPr indent="0" algn="ctr">
                        <a:buNone/>
                      </a:pPr>
                      <a:r>
                        <a:rPr lang="zh-CN" altLang="en-US" sz="800" dirty="0">
                          <a:latin typeface="微软雅黑" panose="020B0503020204020204" charset="-122"/>
                          <a:ea typeface="微软雅黑" panose="020B0503020204020204" charset="-122"/>
                        </a:rPr>
                        <a:t>整</a:t>
                      </a:r>
                    </a:p>
                    <a:p>
                      <a:pPr indent="0" algn="ctr">
                        <a:buNone/>
                      </a:pPr>
                      <a:r>
                        <a:rPr lang="zh-CN" altLang="en-US" sz="800" dirty="0">
                          <a:latin typeface="微软雅黑" panose="020B0503020204020204" charset="-122"/>
                          <a:ea typeface="微软雅黑" panose="020B0503020204020204" charset="-122"/>
                        </a:rPr>
                        <a:t>前</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地块编号</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用地代码</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dirty="0">
                          <a:latin typeface="微软雅黑" panose="020B0503020204020204" charset="-122"/>
                          <a:ea typeface="微软雅黑" panose="020B0503020204020204" charset="-122"/>
                        </a:rPr>
                        <a:t>用地名称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容积率</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建筑系数</a:t>
                      </a:r>
                    </a:p>
                    <a:p>
                      <a:pPr indent="0" algn="ctr">
                        <a:buNone/>
                      </a:pPr>
                      <a:r>
                        <a:rPr lang="en-US" altLang="zh-CN" sz="800">
                          <a:latin typeface="微软雅黑" panose="020B0503020204020204" charset="-122"/>
                          <a:ea typeface="微软雅黑" panose="020B0503020204020204" charset="-122"/>
                        </a:rPr>
                        <a:t>(</a:t>
                      </a:r>
                      <a:r>
                        <a:rPr lang="zh-CN" sz="800">
                          <a:latin typeface="微软雅黑" panose="020B0503020204020204" charset="-122"/>
                          <a:ea typeface="微软雅黑" panose="020B0503020204020204" charset="-122"/>
                        </a:rPr>
                        <a:t>%</a:t>
                      </a:r>
                      <a:r>
                        <a:rPr lang="en-US" alt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绿地率</a:t>
                      </a:r>
                    </a:p>
                    <a:p>
                      <a:pPr indent="0" algn="ctr">
                        <a:buNone/>
                      </a:pPr>
                      <a:r>
                        <a:rPr lang="en-US" altLang="zh-CN" sz="800">
                          <a:latin typeface="微软雅黑" panose="020B0503020204020204" charset="-122"/>
                          <a:ea typeface="微软雅黑" panose="020B0503020204020204" charset="-122"/>
                        </a:rPr>
                        <a:t>(</a:t>
                      </a:r>
                      <a:r>
                        <a:rPr lang="zh-CN" sz="800">
                          <a:latin typeface="微软雅黑" panose="020B0503020204020204" charset="-122"/>
                          <a:ea typeface="微软雅黑" panose="020B0503020204020204" charset="-122"/>
                        </a:rPr>
                        <a:t>%</a:t>
                      </a:r>
                      <a:r>
                        <a:rPr lang="en-US" alt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dirty="0">
                          <a:latin typeface="微软雅黑" panose="020B0503020204020204" charset="-122"/>
                          <a:ea typeface="微软雅黑" panose="020B0503020204020204" charset="-122"/>
                          <a:cs typeface="微软雅黑" panose="020B0503020204020204" charset="-122"/>
                        </a:rPr>
                        <a:t>建筑限高</a:t>
                      </a:r>
                    </a:p>
                    <a:p>
                      <a:pPr indent="0" algn="ctr">
                        <a:buNone/>
                      </a:pPr>
                      <a:r>
                        <a:rPr lang="en-US" altLang="zh-CN" sz="800" dirty="0">
                          <a:latin typeface="微软雅黑" panose="020B0503020204020204" charset="-122"/>
                          <a:ea typeface="微软雅黑" panose="020B0503020204020204" charset="-122"/>
                          <a:cs typeface="微软雅黑" panose="020B0503020204020204" charset="-122"/>
                        </a:rPr>
                        <a:t>(</a:t>
                      </a:r>
                      <a:r>
                        <a:rPr lang="zh-CN" sz="800" dirty="0">
                          <a:latin typeface="微软雅黑" panose="020B0503020204020204" charset="-122"/>
                          <a:ea typeface="微软雅黑" panose="020B0503020204020204" charset="-122"/>
                          <a:cs typeface="微软雅黑" panose="020B0503020204020204" charset="-122"/>
                        </a:rPr>
                        <a:t>m</a:t>
                      </a:r>
                      <a:r>
                        <a:rPr lang="en-US" altLang="zh-CN" sz="800" dirty="0">
                          <a:latin typeface="微软雅黑" panose="020B0503020204020204" charset="-122"/>
                          <a:ea typeface="微软雅黑" panose="020B0503020204020204" charset="-122"/>
                          <a:cs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cs typeface="微软雅黑" panose="020B0503020204020204" charset="-122"/>
                        </a:rPr>
                        <a:t>用地面积</a:t>
                      </a:r>
                    </a:p>
                    <a:p>
                      <a:pPr indent="0" algn="ctr">
                        <a:buNone/>
                      </a:pPr>
                      <a:r>
                        <a:rPr lang="zh-CN" sz="800">
                          <a:latin typeface="微软雅黑" panose="020B0503020204020204" charset="-122"/>
                          <a:ea typeface="微软雅黑" panose="020B0503020204020204" charset="-122"/>
                          <a:cs typeface="微软雅黑" panose="020B0503020204020204" charset="-122"/>
                        </a:rPr>
                        <a:t>(公顷）</a:t>
                      </a:r>
                      <a:endParaRPr lang="zh-CN" altLang="en-US" sz="800">
                        <a:latin typeface="微软雅黑" panose="020B0503020204020204" charset="-122"/>
                        <a:ea typeface="微软雅黑" panose="020B0503020204020204" charset="-122"/>
                        <a:cs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H2-1</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100103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三类工业用地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≥0.6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≥30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≤20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40</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35.65</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1303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供电用地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gridSpan="4">
                  <a:txBody>
                    <a:bodyPr/>
                    <a:lstStyle/>
                    <a:p>
                      <a:pPr indent="0" algn="ctr">
                        <a:buNone/>
                      </a:pPr>
                      <a:r>
                        <a:rPr lang="zh-CN" sz="800">
                          <a:latin typeface="微软雅黑" panose="020B0503020204020204" charset="-122"/>
                          <a:ea typeface="微软雅黑" panose="020B0503020204020204" charset="-122"/>
                          <a:sym typeface="+mn-ea"/>
                        </a:rPr>
                        <a:t>以项目审查方案为准</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hMerge="1">
                  <a:txBody>
                    <a:bodyPr/>
                    <a:lstStyle/>
                    <a:p>
                      <a:endParaRPr lang="zh-CN"/>
                    </a:p>
                  </a:txBody>
                  <a:tcPr marL="12700" marR="12700" marT="12700" anchor="ctr">
                    <a:lnT w="12700">
                      <a:solidFill>
                        <a:schemeClr val="tx1">
                          <a:lumMod val="50000"/>
                          <a:lumOff val="50000"/>
                        </a:schemeClr>
                      </a:solidFill>
                      <a:prstDash val="solid"/>
                    </a:lnT>
                    <a:lnB w="12700">
                      <a:solidFill>
                        <a:schemeClr val="tx1">
                          <a:lumMod val="50000"/>
                          <a:lumOff val="50000"/>
                        </a:schemeClr>
                      </a:solidFill>
                      <a:prstDash val="solid"/>
                    </a:lnB>
                  </a:tcPr>
                </a:tc>
                <a:tc hMerge="1">
                  <a:txBody>
                    <a:bodyPr/>
                    <a:lstStyle/>
                    <a:p>
                      <a:endParaRPr lang="zh-CN"/>
                    </a:p>
                  </a:txBody>
                  <a:tcPr marL="12700" marR="12700" marT="12700" anchor="ctr">
                    <a:lnT w="12700">
                      <a:solidFill>
                        <a:schemeClr val="tx1">
                          <a:lumMod val="50000"/>
                          <a:lumOff val="50000"/>
                        </a:schemeClr>
                      </a:solidFill>
                      <a:prstDash val="solid"/>
                    </a:lnT>
                    <a:lnB w="12700">
                      <a:solidFill>
                        <a:schemeClr val="tx1">
                          <a:lumMod val="50000"/>
                          <a:lumOff val="50000"/>
                        </a:schemeClr>
                      </a:solidFill>
                      <a:prstDash val="solid"/>
                    </a:lnB>
                  </a:tcPr>
                </a:tc>
                <a:tc hMerge="1">
                  <a:txBody>
                    <a:bodyPr/>
                    <a:lstStyle/>
                    <a:p>
                      <a:endParaRPr lang="zh-CN"/>
                    </a:p>
                  </a:txBody>
                  <a:tcPr marL="12700" marR="12700" marT="12700" anchor="ctr">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0.15 </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a:t>
                      </a:r>
                      <a:r>
                        <a:rPr lang="en-US" altLang="zh-CN" sz="800">
                          <a:latin typeface="微软雅黑" panose="020B0503020204020204" charset="-122"/>
                          <a:ea typeface="微软雅黑" panose="020B0503020204020204" charset="-122"/>
                        </a:rPr>
                        <a:t>4</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1402</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防护绿地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a:t>
                      </a:r>
                      <a:endParaRPr lang="en-US" altLang="en-US" sz="800">
                        <a:latin typeface="微软雅黑" panose="020B0503020204020204" charset="-122"/>
                        <a:ea typeface="微软雅黑" panose="020B0503020204020204" charset="-122"/>
                      </a:endParaRP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0.12</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H2-5</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1402</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防护绿地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zh-CN" sz="800">
                          <a:latin typeface="微软雅黑" panose="020B0503020204020204" charset="-122"/>
                          <a:ea typeface="微软雅黑" panose="020B0503020204020204" charset="-122"/>
                        </a:rPr>
                        <a:t>-</a:t>
                      </a: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a:t>
                      </a:r>
                      <a:endParaRPr lang="en-US" altLang="en-US" sz="800">
                        <a:latin typeface="微软雅黑" panose="020B0503020204020204" charset="-122"/>
                        <a:ea typeface="微软雅黑" panose="020B0503020204020204" charset="-122"/>
                      </a:endParaRPr>
                    </a:p>
                  </a:txBody>
                  <a:tcPr marL="12700" marR="12700" marT="12700" anchor="ctr">
                    <a:lnL w="12700" cap="flat" cmpd="sng" algn="ctr">
                      <a:solidFill>
                        <a:schemeClr val="tx1">
                          <a:lumMod val="50000"/>
                          <a:lumOff val="50000"/>
                        </a:schemeClr>
                      </a:solidFill>
                      <a:prstDash val="solid"/>
                      <a:round/>
                      <a:headEnd type="none" w="med" len="med"/>
                      <a:tailEnd type="none" w="med" len="me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tcPr>
                </a:tc>
                <a:tc>
                  <a:txBody>
                    <a:bodyPr/>
                    <a:lstStyle/>
                    <a:p>
                      <a:pPr indent="0" algn="ctr">
                        <a:buNone/>
                      </a:pPr>
                      <a:r>
                        <a:rPr lang="en-US" sz="800">
                          <a:latin typeface="微软雅黑" panose="020B0503020204020204" charset="-122"/>
                          <a:ea typeface="微软雅黑" panose="020B0503020204020204" charset="-122"/>
                        </a:rPr>
                        <a:t>10.01</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a:t>
                      </a:r>
                      <a:r>
                        <a:rPr lang="en-US" altLang="zh-CN" sz="800">
                          <a:latin typeface="微软雅黑" panose="020B0503020204020204" charset="-122"/>
                          <a:ea typeface="微软雅黑" panose="020B0503020204020204" charset="-122"/>
                        </a:rPr>
                        <a:t>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100103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三类工业用地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≥0.6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≥30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≤20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40</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42.34</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r h="180340">
                <a:tc vMerge="1">
                  <a:txBody>
                    <a:bodyPr/>
                    <a:lstStyle/>
                    <a:p>
                      <a:endParaRPr lang="zh-CN"/>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H2-</a:t>
                      </a:r>
                      <a:r>
                        <a:rPr lang="en-US" altLang="zh-CN" sz="800">
                          <a:latin typeface="微软雅黑" panose="020B0503020204020204" charset="-122"/>
                          <a:ea typeface="微软雅黑" panose="020B0503020204020204" charset="-122"/>
                        </a:rPr>
                        <a:t>7</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100103</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三类工业用地</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≥0.6</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≥30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zh-CN" sz="800">
                          <a:latin typeface="微软雅黑" panose="020B0503020204020204" charset="-122"/>
                          <a:ea typeface="微软雅黑" panose="020B0503020204020204" charset="-122"/>
                        </a:rPr>
                        <a:t>≤20</a:t>
                      </a: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a:latin typeface="微软雅黑" panose="020B0503020204020204" charset="-122"/>
                          <a:ea typeface="微软雅黑" panose="020B0503020204020204" charset="-122"/>
                        </a:rPr>
                        <a:t>40</a:t>
                      </a:r>
                      <a:endParaRPr lang="en-US" altLang="en-US" sz="80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c>
                  <a:txBody>
                    <a:bodyPr/>
                    <a:lstStyle/>
                    <a:p>
                      <a:pPr indent="0" algn="ctr">
                        <a:buNone/>
                      </a:pPr>
                      <a:r>
                        <a:rPr lang="en-US" sz="800" dirty="0">
                          <a:latin typeface="微软雅黑" panose="020B0503020204020204" charset="-122"/>
                          <a:ea typeface="微软雅黑" panose="020B0503020204020204" charset="-122"/>
                        </a:rPr>
                        <a:t>37.01</a:t>
                      </a:r>
                      <a:endParaRPr lang="en-US" altLang="en-US" sz="800" dirty="0">
                        <a:latin typeface="微软雅黑" panose="020B0503020204020204" charset="-122"/>
                        <a:ea typeface="微软雅黑" panose="020B0503020204020204" charset="-122"/>
                      </a:endParaRPr>
                    </a:p>
                  </a:txBody>
                  <a:tcPr marL="12700" marR="12700" marT="12700" anchor="ctr">
                    <a:lnL w="12700">
                      <a:solidFill>
                        <a:schemeClr val="tx1">
                          <a:lumMod val="50000"/>
                          <a:lumOff val="50000"/>
                        </a:schemeClr>
                      </a:solidFill>
                      <a:prstDash val="solid"/>
                    </a:lnL>
                    <a:lnR w="12700">
                      <a:solidFill>
                        <a:schemeClr val="tx1">
                          <a:lumMod val="50000"/>
                          <a:lumOff val="50000"/>
                        </a:schemeClr>
                      </a:solidFill>
                      <a:prstDash val="solid"/>
                    </a:lnR>
                    <a:lnT w="12700">
                      <a:solidFill>
                        <a:schemeClr val="tx1">
                          <a:lumMod val="50000"/>
                          <a:lumOff val="50000"/>
                        </a:schemeClr>
                      </a:solidFill>
                      <a:prstDash val="solid"/>
                    </a:lnT>
                    <a:lnB w="12700">
                      <a:solidFill>
                        <a:schemeClr val="tx1">
                          <a:lumMod val="50000"/>
                          <a:lumOff val="50000"/>
                        </a:schemeClr>
                      </a:solidFill>
                      <a:prstDash val="solid"/>
                    </a:lnB>
                    <a:lnTlToBr>
                      <a:noFill/>
                    </a:lnTlToBr>
                    <a:lnBlToTr>
                      <a:noFill/>
                    </a:lnBlToTr>
                  </a:tcPr>
                </a:tc>
              </a:tr>
            </a:tbl>
          </a:graphicData>
        </a:graphic>
      </p:graphicFrame>
      <p:pic>
        <p:nvPicPr>
          <p:cNvPr id="55" name="图片 54" descr="图片1 拷贝"/>
          <p:cNvPicPr>
            <a:picLocks noChangeAspect="1"/>
          </p:cNvPicPr>
          <p:nvPr/>
        </p:nvPicPr>
        <p:blipFill>
          <a:blip r:embed="rId39">
            <a:alphaModFix amt="80000"/>
          </a:blip>
          <a:stretch>
            <a:fillRect/>
          </a:stretch>
        </p:blipFill>
        <p:spPr>
          <a:xfrm>
            <a:off x="8303895" y="4462145"/>
            <a:ext cx="1854449" cy="1836000"/>
          </a:xfrm>
          <a:prstGeom prst="rect">
            <a:avLst/>
          </a:prstGeom>
          <a:ln w="0">
            <a:solidFill>
              <a:schemeClr val="bg1">
                <a:lumMod val="65000"/>
              </a:schemeClr>
            </a:solidFill>
          </a:ln>
        </p:spPr>
      </p:pic>
      <p:pic>
        <p:nvPicPr>
          <p:cNvPr id="41" name="图片 40" descr="QQ截图20230920152225"/>
          <p:cNvPicPr>
            <a:picLocks noChangeAspect="1"/>
          </p:cNvPicPr>
          <p:nvPr/>
        </p:nvPicPr>
        <p:blipFill>
          <a:blip r:embed="rId40">
            <a:clrChange>
              <a:clrFrom>
                <a:srgbClr val="FFFFFF">
                  <a:alpha val="100000"/>
                </a:srgbClr>
              </a:clrFrom>
              <a:clrTo>
                <a:srgbClr val="FFFFFF">
                  <a:alpha val="100000"/>
                  <a:alpha val="0"/>
                </a:srgbClr>
              </a:clrTo>
            </a:clrChange>
          </a:blip>
          <a:srcRect t="1098"/>
          <a:stretch>
            <a:fillRect/>
          </a:stretch>
        </p:blipFill>
        <p:spPr>
          <a:xfrm>
            <a:off x="8472170" y="4606925"/>
            <a:ext cx="1431290" cy="1602105"/>
          </a:xfrm>
          <a:prstGeom prst="rect">
            <a:avLst/>
          </a:prstGeom>
        </p:spPr>
      </p:pic>
      <p:pic>
        <p:nvPicPr>
          <p:cNvPr id="56" name="图片 55" descr="图片2 拷贝"/>
          <p:cNvPicPr>
            <a:picLocks noChangeAspect="1"/>
          </p:cNvPicPr>
          <p:nvPr/>
        </p:nvPicPr>
        <p:blipFill>
          <a:blip r:embed="rId41">
            <a:alphaModFix amt="80000"/>
          </a:blip>
          <a:srcRect t="208"/>
          <a:stretch>
            <a:fillRect/>
          </a:stretch>
        </p:blipFill>
        <p:spPr>
          <a:xfrm>
            <a:off x="10267950" y="4465955"/>
            <a:ext cx="1878965" cy="1831975"/>
          </a:xfrm>
          <a:prstGeom prst="rect">
            <a:avLst/>
          </a:prstGeom>
          <a:ln w="0">
            <a:solidFill>
              <a:schemeClr val="bg1">
                <a:lumMod val="65000"/>
              </a:schemeClr>
            </a:solidFill>
          </a:ln>
        </p:spPr>
      </p:pic>
      <p:pic>
        <p:nvPicPr>
          <p:cNvPr id="35" name="图片 34" descr="QQ截图20230809174718"/>
          <p:cNvPicPr>
            <a:picLocks noChangeAspect="1"/>
          </p:cNvPicPr>
          <p:nvPr>
            <p:custDataLst>
              <p:tags r:id="rId3"/>
            </p:custDataLst>
          </p:nvPr>
        </p:nvPicPr>
        <p:blipFill>
          <a:blip r:embed="rId42">
            <a:clrChange>
              <a:clrFrom>
                <a:srgbClr val="FFFFFF">
                  <a:alpha val="100000"/>
                </a:srgbClr>
              </a:clrFrom>
              <a:clrTo>
                <a:srgbClr val="FFFFFF">
                  <a:alpha val="100000"/>
                  <a:alpha val="0"/>
                </a:srgbClr>
              </a:clrTo>
            </a:clrChange>
          </a:blip>
          <a:stretch>
            <a:fillRect/>
          </a:stretch>
        </p:blipFill>
        <p:spPr>
          <a:xfrm>
            <a:off x="10370820" y="4474845"/>
            <a:ext cx="1727200" cy="1858645"/>
          </a:xfrm>
          <a:prstGeom prst="rect">
            <a:avLst/>
          </a:prstGeom>
        </p:spPr>
      </p:pic>
      <p:pic>
        <p:nvPicPr>
          <p:cNvPr id="17" name="图片 16" descr="QQ截图20230919174715"/>
          <p:cNvPicPr>
            <a:picLocks noChangeAspect="1"/>
          </p:cNvPicPr>
          <p:nvPr/>
        </p:nvPicPr>
        <p:blipFill>
          <a:blip r:embed="rId43">
            <a:alphaModFix amt="40000"/>
          </a:blip>
          <a:srcRect l="711" t="1927"/>
          <a:stretch>
            <a:fillRect/>
          </a:stretch>
        </p:blipFill>
        <p:spPr>
          <a:xfrm>
            <a:off x="8246110" y="508000"/>
            <a:ext cx="3895725" cy="3716655"/>
          </a:xfrm>
          <a:prstGeom prst="rect">
            <a:avLst/>
          </a:prstGeom>
        </p:spPr>
      </p:pic>
      <p:sp>
        <p:nvSpPr>
          <p:cNvPr id="54" name="任意多边形 53"/>
          <p:cNvSpPr/>
          <p:nvPr/>
        </p:nvSpPr>
        <p:spPr>
          <a:xfrm>
            <a:off x="9406890" y="2164715"/>
            <a:ext cx="1473200" cy="1892300"/>
          </a:xfrm>
          <a:custGeom>
            <a:avLst/>
            <a:gdLst>
              <a:gd name="connisteX0" fmla="*/ 69850 w 1473200"/>
              <a:gd name="connsiteY0" fmla="*/ 1784350 h 1892300"/>
              <a:gd name="connisteX1" fmla="*/ 323850 w 1473200"/>
              <a:gd name="connsiteY1" fmla="*/ 1835150 h 1892300"/>
              <a:gd name="connisteX2" fmla="*/ 863600 w 1473200"/>
              <a:gd name="connsiteY2" fmla="*/ 1892300 h 1892300"/>
              <a:gd name="connisteX3" fmla="*/ 939800 w 1473200"/>
              <a:gd name="connsiteY3" fmla="*/ 1873250 h 1892300"/>
              <a:gd name="connisteX4" fmla="*/ 1200150 w 1473200"/>
              <a:gd name="connsiteY4" fmla="*/ 1066800 h 1892300"/>
              <a:gd name="connisteX5" fmla="*/ 1422400 w 1473200"/>
              <a:gd name="connsiteY5" fmla="*/ 438150 h 1892300"/>
              <a:gd name="connisteX6" fmla="*/ 1473200 w 1473200"/>
              <a:gd name="connsiteY6" fmla="*/ 95250 h 1892300"/>
              <a:gd name="connisteX7" fmla="*/ 1079500 w 1473200"/>
              <a:gd name="connsiteY7" fmla="*/ 19050 h 1892300"/>
              <a:gd name="connisteX8" fmla="*/ 501650 w 1473200"/>
              <a:gd name="connsiteY8" fmla="*/ 0 h 1892300"/>
              <a:gd name="connisteX9" fmla="*/ 254000 w 1473200"/>
              <a:gd name="connsiteY9" fmla="*/ 425450 h 1892300"/>
              <a:gd name="connisteX10" fmla="*/ 0 w 1473200"/>
              <a:gd name="connsiteY10" fmla="*/ 749300 h 1892300"/>
              <a:gd name="connisteX11" fmla="*/ 69850 w 1473200"/>
              <a:gd name="connsiteY11" fmla="*/ 869950 h 1892300"/>
              <a:gd name="connisteX12" fmla="*/ 133350 w 1473200"/>
              <a:gd name="connsiteY12" fmla="*/ 1231900 h 1892300"/>
              <a:gd name="connisteX13" fmla="*/ 69850 w 1473200"/>
              <a:gd name="connsiteY13" fmla="*/ 1784350 h 1892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Lst>
            <a:rect l="l" t="t" r="r" b="b"/>
            <a:pathLst>
              <a:path w="1473200" h="1892300">
                <a:moveTo>
                  <a:pt x="69850" y="1784350"/>
                </a:moveTo>
                <a:lnTo>
                  <a:pt x="323850" y="1835150"/>
                </a:lnTo>
                <a:lnTo>
                  <a:pt x="863600" y="1892300"/>
                </a:lnTo>
                <a:lnTo>
                  <a:pt x="939800" y="1873250"/>
                </a:lnTo>
                <a:lnTo>
                  <a:pt x="1200150" y="1066800"/>
                </a:lnTo>
                <a:lnTo>
                  <a:pt x="1422400" y="438150"/>
                </a:lnTo>
                <a:lnTo>
                  <a:pt x="1473200" y="95250"/>
                </a:lnTo>
                <a:lnTo>
                  <a:pt x="1079500" y="19050"/>
                </a:lnTo>
                <a:lnTo>
                  <a:pt x="501650" y="0"/>
                </a:lnTo>
                <a:lnTo>
                  <a:pt x="254000" y="425450"/>
                </a:lnTo>
                <a:lnTo>
                  <a:pt x="0" y="749300"/>
                </a:lnTo>
                <a:lnTo>
                  <a:pt x="69850" y="869950"/>
                </a:lnTo>
                <a:lnTo>
                  <a:pt x="133350" y="1231900"/>
                </a:lnTo>
                <a:lnTo>
                  <a:pt x="69850" y="1784350"/>
                </a:lnTo>
                <a:close/>
              </a:path>
            </a:pathLst>
          </a:custGeom>
          <a:noFill/>
          <a:ln w="25400">
            <a:solidFill>
              <a:srgbClr val="C00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文本框 3"/>
          <p:cNvSpPr txBox="1"/>
          <p:nvPr/>
        </p:nvSpPr>
        <p:spPr>
          <a:xfrm>
            <a:off x="24130" y="13335"/>
            <a:ext cx="12141200" cy="521970"/>
          </a:xfrm>
          <a:prstGeom prst="rect">
            <a:avLst/>
          </a:prstGeom>
          <a:solidFill>
            <a:schemeClr val="accent2">
              <a:lumMod val="60000"/>
              <a:lumOff val="40000"/>
            </a:schemeClr>
          </a:solidFill>
          <a:ln w="25400">
            <a:solidFill>
              <a:schemeClr val="tx1"/>
            </a:solidFill>
          </a:ln>
        </p:spPr>
        <p:txBody>
          <a:bodyPr wrap="square" rtlCol="0">
            <a:spAutoFit/>
          </a:bodyPr>
          <a:lstStyle/>
          <a:p>
            <a:pPr algn="ctr"/>
            <a:r>
              <a:rPr lang="en-US" altLang="zh-CN" sz="2800" dirty="0"/>
              <a:t> </a:t>
            </a:r>
            <a:r>
              <a:rPr lang="zh-CN" altLang="en-US" sz="2400" dirty="0"/>
              <a:t> </a:t>
            </a:r>
            <a:r>
              <a:rPr lang="zh-CN" altLang="en-US" sz="2400" dirty="0" smtClean="0"/>
              <a:t>达州高新区核心区控规局部地块（新能源锂电产业园）调整方案公示</a:t>
            </a:r>
          </a:p>
        </p:txBody>
      </p:sp>
      <p:sp>
        <p:nvSpPr>
          <p:cNvPr id="6" name="文本框 5"/>
          <p:cNvSpPr txBox="1"/>
          <p:nvPr/>
        </p:nvSpPr>
        <p:spPr>
          <a:xfrm>
            <a:off x="635" y="530225"/>
            <a:ext cx="7889240" cy="4826635"/>
          </a:xfrm>
          <a:prstGeom prst="rect">
            <a:avLst/>
          </a:prstGeom>
          <a:noFill/>
          <a:ln>
            <a:noFill/>
          </a:ln>
        </p:spPr>
        <p:txBody>
          <a:bodyPr wrap="square" rtlCol="0">
            <a:noAutofit/>
          </a:bodyPr>
          <a:lstStyle/>
          <a:p>
            <a:pPr indent="0" algn="ctr" fontAlgn="auto">
              <a:lnSpc>
                <a:spcPct val="100000"/>
              </a:lnSpc>
            </a:pPr>
            <a:r>
              <a:rPr lang="zh-CN" altLang="en-US" sz="1400" b="1" dirty="0">
                <a:latin typeface="黑体" panose="02010609060101010101" charset="-122"/>
                <a:ea typeface="黑体" panose="02010609060101010101" charset="-122"/>
                <a:sym typeface="+mn-ea"/>
              </a:rPr>
              <a:t>公示说明</a:t>
            </a:r>
            <a:endParaRPr lang="zh-CN" altLang="en-US" sz="1400" b="1" dirty="0"/>
          </a:p>
          <a:p>
            <a:pPr indent="0" algn="just" fontAlgn="auto">
              <a:lnSpc>
                <a:spcPct val="100000"/>
              </a:lnSpc>
            </a:pPr>
            <a:r>
              <a:rPr lang="zh-CN" altLang="en-US" sz="1200" dirty="0"/>
              <a:t>      </a:t>
            </a:r>
            <a:r>
              <a:rPr lang="zh-CN" altLang="en-US" sz="1080" dirty="0" smtClean="0"/>
              <a:t>《</a:t>
            </a:r>
            <a:r>
              <a:rPr lang="zh-CN" altLang="en-US" sz="1080" dirty="0">
                <a:sym typeface="+mn-ea"/>
              </a:rPr>
              <a:t>达州高新区核心区控规局部地块（新能源锂电产业园）调整方案</a:t>
            </a:r>
            <a:r>
              <a:rPr lang="zh-CN" altLang="en-US" sz="1080" dirty="0" smtClean="0"/>
              <a:t>》</a:t>
            </a:r>
            <a:r>
              <a:rPr lang="zh-CN" altLang="en-US" sz="1080" dirty="0"/>
              <a:t>是</a:t>
            </a:r>
            <a:r>
              <a:rPr lang="zh-CN" altLang="en-US" sz="1080" dirty="0" smtClean="0"/>
              <a:t>在在编的《</a:t>
            </a:r>
            <a:r>
              <a:rPr lang="zh-CN" altLang="en-US" sz="1080" dirty="0"/>
              <a:t>达州市国土空间总体规</a:t>
            </a:r>
            <a:r>
              <a:rPr lang="zh-CN" altLang="en-US" sz="1080" dirty="0" smtClean="0"/>
              <a:t>划（</a:t>
            </a:r>
            <a:r>
              <a:rPr lang="en-US" altLang="zh-CN" sz="1080" dirty="0" smtClean="0"/>
              <a:t>2021-2035</a:t>
            </a:r>
            <a:r>
              <a:rPr lang="zh-CN" altLang="en-US" sz="1080" dirty="0" smtClean="0"/>
              <a:t>年）》《</a:t>
            </a:r>
            <a:r>
              <a:rPr lang="zh-CN" altLang="en-US" sz="1080" dirty="0"/>
              <a:t>达州高新区核心区控制性详细规划》的指导下，对</a:t>
            </a:r>
            <a:r>
              <a:rPr lang="zh-CN" altLang="en-US" sz="1080" dirty="0">
                <a:sym typeface="+mn-ea"/>
              </a:rPr>
              <a:t>高新区核心区控制性详细规</a:t>
            </a:r>
            <a:r>
              <a:rPr lang="zh-CN" altLang="en-US" sz="1080" dirty="0" smtClean="0">
                <a:sym typeface="+mn-ea"/>
              </a:rPr>
              <a:t>划中</a:t>
            </a:r>
            <a:r>
              <a:rPr lang="zh-CN" altLang="en-US" sz="1080" dirty="0">
                <a:sym typeface="+mn-ea"/>
              </a:rPr>
              <a:t>新能源锂电产业园</a:t>
            </a:r>
            <a:r>
              <a:rPr lang="zh-CN" altLang="en-US" sz="1080" dirty="0"/>
              <a:t>地块进行</a:t>
            </a:r>
            <a:r>
              <a:rPr lang="zh-CN" altLang="en-US" sz="1080" dirty="0" smtClean="0"/>
              <a:t>的优化调</a:t>
            </a:r>
            <a:r>
              <a:rPr lang="zh-CN" altLang="en-US" sz="1080" dirty="0"/>
              <a:t>整。该调整方案已经达州市国土空间规划委员会</a:t>
            </a:r>
            <a:r>
              <a:rPr lang="zh-CN" altLang="en-US" sz="1080" dirty="0">
                <a:solidFill>
                  <a:schemeClr val="tx1"/>
                </a:solidFill>
              </a:rPr>
              <a:t>第十五次</a:t>
            </a:r>
            <a:r>
              <a:rPr lang="zh-CN" altLang="en-US" sz="1080" dirty="0"/>
              <a:t>常务会审议通过，现将该调整方案内容进行公示，</a:t>
            </a:r>
            <a:r>
              <a:rPr lang="zh-CN" altLang="en-US" sz="1080" dirty="0">
                <a:sym typeface="+mn-ea"/>
              </a:rPr>
              <a:t>征求社会公众意见。</a:t>
            </a:r>
            <a:r>
              <a:rPr lang="zh-CN" altLang="en-US" sz="1080" dirty="0"/>
              <a:t>若对此调整方案有异议或者疑问者，请与我局联系。</a:t>
            </a:r>
          </a:p>
          <a:p>
            <a:pPr indent="0" algn="r" fontAlgn="auto">
              <a:lnSpc>
                <a:spcPct val="100000"/>
              </a:lnSpc>
            </a:pPr>
            <a:r>
              <a:rPr lang="zh-CN" altLang="en-US" sz="1080" dirty="0" smtClean="0"/>
              <a:t>                       </a:t>
            </a:r>
            <a:r>
              <a:rPr lang="en-US" altLang="zh-CN" sz="1080" dirty="0" smtClean="0"/>
              <a:t>                                                                                                                      </a:t>
            </a:r>
            <a:r>
              <a:rPr lang="zh-CN" altLang="en-US" sz="1080" dirty="0">
                <a:sym typeface="+mn-ea"/>
              </a:rPr>
              <a:t>达州市自然资源和规划局</a:t>
            </a:r>
            <a:r>
              <a:rPr lang="zh-CN" altLang="en-US" sz="1080" dirty="0" smtClean="0"/>
              <a:t>                                 </a:t>
            </a:r>
            <a:r>
              <a:rPr lang="en-US" altLang="zh-CN" sz="1080" dirty="0" smtClean="0"/>
              <a:t>                                                                                                                                                      </a:t>
            </a:r>
            <a:r>
              <a:rPr lang="zh-CN" altLang="en-US" sz="1080" dirty="0">
                <a:solidFill>
                  <a:schemeClr val="tx1"/>
                </a:solidFill>
              </a:rPr>
              <a:t>202</a:t>
            </a:r>
            <a:r>
              <a:rPr lang="en-US" altLang="zh-CN" sz="1080" dirty="0">
                <a:solidFill>
                  <a:schemeClr val="tx1"/>
                </a:solidFill>
              </a:rPr>
              <a:t>3</a:t>
            </a:r>
            <a:r>
              <a:rPr lang="zh-CN" altLang="en-US" sz="1080" dirty="0" smtClean="0">
                <a:solidFill>
                  <a:schemeClr val="tx1"/>
                </a:solidFill>
              </a:rPr>
              <a:t>年</a:t>
            </a:r>
            <a:r>
              <a:rPr lang="en-US" altLang="zh-CN" sz="1080" dirty="0" smtClean="0">
                <a:solidFill>
                  <a:schemeClr val="tx1"/>
                </a:solidFill>
              </a:rPr>
              <a:t>10</a:t>
            </a:r>
            <a:r>
              <a:rPr lang="zh-CN" altLang="en-US" sz="1080" dirty="0" smtClean="0">
                <a:solidFill>
                  <a:schemeClr val="tx1"/>
                </a:solidFill>
              </a:rPr>
              <a:t>月</a:t>
            </a:r>
            <a:r>
              <a:rPr lang="en-US" altLang="zh-CN" sz="1080" dirty="0" smtClean="0">
                <a:solidFill>
                  <a:schemeClr val="tx1"/>
                </a:solidFill>
              </a:rPr>
              <a:t>7</a:t>
            </a:r>
            <a:r>
              <a:rPr lang="zh-CN" altLang="en-US" sz="1080" dirty="0" smtClean="0">
                <a:solidFill>
                  <a:schemeClr val="tx1"/>
                </a:solidFill>
              </a:rPr>
              <a:t>日</a:t>
            </a:r>
            <a:endParaRPr lang="zh-CN" altLang="en-US" sz="1080" dirty="0">
              <a:solidFill>
                <a:schemeClr val="tx1"/>
              </a:solidFill>
            </a:endParaRPr>
          </a:p>
          <a:p>
            <a:pPr indent="0" algn="just" fontAlgn="auto">
              <a:lnSpc>
                <a:spcPct val="100000"/>
              </a:lnSpc>
            </a:pPr>
            <a:r>
              <a:rPr lang="zh-CN" altLang="en-US" sz="1080" b="1" dirty="0">
                <a:latin typeface="微软雅黑" panose="020B0503020204020204" charset="-122"/>
                <a:ea typeface="微软雅黑" panose="020B0503020204020204" charset="-122"/>
              </a:rPr>
              <a:t>公示时间：</a:t>
            </a:r>
            <a:r>
              <a:rPr lang="en-US" altLang="zh-CN" sz="1080" dirty="0"/>
              <a:t>10</a:t>
            </a:r>
            <a:r>
              <a:rPr lang="zh-CN" altLang="en-US" sz="1080" dirty="0"/>
              <a:t>天</a:t>
            </a:r>
          </a:p>
          <a:p>
            <a:pPr indent="0" algn="just" fontAlgn="auto">
              <a:lnSpc>
                <a:spcPct val="100000"/>
              </a:lnSpc>
            </a:pPr>
            <a:r>
              <a:rPr lang="zh-CN" altLang="en-US" sz="1080" b="1" dirty="0">
                <a:latin typeface="微软雅黑" panose="020B0503020204020204" charset="-122"/>
                <a:ea typeface="微软雅黑" panose="020B0503020204020204" charset="-122"/>
              </a:rPr>
              <a:t>公示地点：</a:t>
            </a:r>
            <a:r>
              <a:rPr lang="zh-CN" altLang="en-US" sz="1080" dirty="0">
                <a:solidFill>
                  <a:schemeClr val="tx1"/>
                </a:solidFill>
              </a:rPr>
              <a:t>达州市自然资源和规划局官网、达州市城市规划馆内。</a:t>
            </a:r>
          </a:p>
          <a:p>
            <a:pPr indent="0" algn="just" fontAlgn="auto">
              <a:lnSpc>
                <a:spcPct val="100000"/>
              </a:lnSpc>
            </a:pPr>
            <a:r>
              <a:rPr lang="zh-CN" altLang="en-US" sz="1080" b="1" dirty="0">
                <a:latin typeface="微软雅黑" panose="020B0503020204020204" charset="-122"/>
                <a:ea typeface="微软雅黑" panose="020B0503020204020204" charset="-122"/>
              </a:rPr>
              <a:t>公示期限：</a:t>
            </a:r>
            <a:r>
              <a:rPr lang="zh-CN" altLang="en-US" sz="1080" dirty="0"/>
              <a:t>202</a:t>
            </a:r>
            <a:r>
              <a:rPr lang="en-US" altLang="zh-CN" sz="1080" dirty="0"/>
              <a:t>3</a:t>
            </a:r>
            <a:r>
              <a:rPr lang="zh-CN" altLang="en-US" sz="1080" dirty="0" smtClean="0"/>
              <a:t>年</a:t>
            </a:r>
            <a:r>
              <a:rPr lang="en-US" altLang="zh-CN" sz="1080" dirty="0" smtClean="0"/>
              <a:t>10</a:t>
            </a:r>
            <a:r>
              <a:rPr lang="zh-CN" altLang="en-US" sz="1080" dirty="0" smtClean="0"/>
              <a:t>月</a:t>
            </a:r>
            <a:r>
              <a:rPr lang="en-US" altLang="zh-CN" sz="1080" dirty="0" smtClean="0"/>
              <a:t>7</a:t>
            </a:r>
            <a:r>
              <a:rPr lang="zh-CN" altLang="en-US" sz="1080" dirty="0" smtClean="0"/>
              <a:t>日</a:t>
            </a:r>
            <a:r>
              <a:rPr lang="zh-CN" altLang="en-US" sz="1080" dirty="0"/>
              <a:t>至202</a:t>
            </a:r>
            <a:r>
              <a:rPr lang="en-US" altLang="zh-CN" sz="1080" dirty="0"/>
              <a:t>3</a:t>
            </a:r>
            <a:r>
              <a:rPr lang="zh-CN" altLang="en-US" sz="1080" dirty="0" smtClean="0"/>
              <a:t>年</a:t>
            </a:r>
            <a:r>
              <a:rPr lang="en-US" altLang="zh-CN" sz="1080" dirty="0" smtClean="0"/>
              <a:t>10</a:t>
            </a:r>
            <a:r>
              <a:rPr lang="zh-CN" altLang="en-US" sz="1080" dirty="0" smtClean="0"/>
              <a:t>月</a:t>
            </a:r>
            <a:r>
              <a:rPr lang="en-US" altLang="zh-CN" sz="1080" dirty="0" smtClean="0"/>
              <a:t>16</a:t>
            </a:r>
            <a:r>
              <a:rPr lang="zh-CN" altLang="en-US" sz="1080" dirty="0" smtClean="0"/>
              <a:t>日</a:t>
            </a:r>
            <a:endParaRPr lang="zh-CN" altLang="en-US" sz="1080" dirty="0"/>
          </a:p>
          <a:p>
            <a:pPr indent="0" algn="just" fontAlgn="auto">
              <a:lnSpc>
                <a:spcPct val="100000"/>
              </a:lnSpc>
            </a:pPr>
            <a:r>
              <a:rPr lang="zh-CN" altLang="en-US" sz="1080" b="1" dirty="0">
                <a:latin typeface="微软雅黑" panose="020B0503020204020204" charset="-122"/>
                <a:ea typeface="微软雅黑" panose="020B0503020204020204" charset="-122"/>
              </a:rPr>
              <a:t>项目名称：</a:t>
            </a:r>
            <a:r>
              <a:rPr lang="zh-CN" altLang="en-US" sz="1080" dirty="0">
                <a:sym typeface="+mn-ea"/>
              </a:rPr>
              <a:t>达州高新区核心区控规局部地块（新能源锂电产业园）调整方案</a:t>
            </a:r>
          </a:p>
          <a:p>
            <a:pPr indent="0" algn="just" fontAlgn="auto">
              <a:lnSpc>
                <a:spcPct val="100000"/>
              </a:lnSpc>
            </a:pPr>
            <a:r>
              <a:rPr lang="zh-CN" altLang="en-US" sz="1080" b="1" dirty="0" smtClean="0">
                <a:latin typeface="微软雅黑" panose="020B0503020204020204" charset="-122"/>
                <a:ea typeface="微软雅黑" panose="020B0503020204020204" charset="-122"/>
              </a:rPr>
              <a:t>项</a:t>
            </a:r>
            <a:r>
              <a:rPr lang="zh-CN" altLang="en-US" sz="1080" b="1" dirty="0">
                <a:latin typeface="微软雅黑" panose="020B0503020204020204" charset="-122"/>
                <a:ea typeface="微软雅黑" panose="020B0503020204020204" charset="-122"/>
              </a:rPr>
              <a:t>目概</a:t>
            </a:r>
            <a:r>
              <a:rPr lang="zh-CN" altLang="en-US" sz="1080" b="1" dirty="0" smtClean="0">
                <a:latin typeface="微软雅黑" panose="020B0503020204020204" charset="-122"/>
                <a:ea typeface="微软雅黑" panose="020B0503020204020204" charset="-122"/>
              </a:rPr>
              <a:t>况：</a:t>
            </a:r>
            <a:endParaRPr lang="zh-CN" altLang="en-US" sz="1080" b="1" dirty="0">
              <a:latin typeface="微软雅黑" panose="020B0503020204020204" charset="-122"/>
              <a:ea typeface="微软雅黑" panose="020B0503020204020204" charset="-122"/>
            </a:endParaRPr>
          </a:p>
          <a:p>
            <a:pPr indent="0" algn="just" fontAlgn="auto">
              <a:lnSpc>
                <a:spcPct val="100000"/>
              </a:lnSpc>
            </a:pPr>
            <a:r>
              <a:rPr lang="zh-CN" altLang="en-US" sz="1080" dirty="0" smtClean="0"/>
              <a:t>        由于工业项目工艺流程特殊要求，高新区新能源锂电产业园园区总体设计方案的道路系统与原控规不一致，但总体设计方案中道路系统更有利于厂房布局，故需对原控规道路系统进行调整；同时原控规变电站站址线路进出线困难，影响厂区整体布置，故需对变电站位置调整；根据蜂巢项目用地范围线，项目西侧剩余地块形状不规整，地形高差达30余米，无法使用，故将其调整为防护绿地。</a:t>
            </a:r>
            <a:endParaRPr lang="zh-CN" altLang="en-US" sz="1080" dirty="0">
              <a:latin typeface="微软雅黑" panose="020B0503020204020204" charset="-122"/>
              <a:ea typeface="微软雅黑" panose="020B0503020204020204" charset="-122"/>
              <a:sym typeface="+mn-ea"/>
            </a:endParaRPr>
          </a:p>
          <a:p>
            <a:pPr algn="just"/>
            <a:r>
              <a:rPr lang="zh-CN" altLang="en-US" sz="1080" b="1" dirty="0" smtClean="0">
                <a:latin typeface="微软雅黑" panose="020B0503020204020204" charset="-122"/>
                <a:ea typeface="微软雅黑" panose="020B0503020204020204" charset="-122"/>
              </a:rPr>
              <a:t>调</a:t>
            </a:r>
            <a:r>
              <a:rPr lang="zh-CN" altLang="en-US" sz="1080" b="1" dirty="0">
                <a:latin typeface="微软雅黑" panose="020B0503020204020204" charset="-122"/>
                <a:ea typeface="微软雅黑" panose="020B0503020204020204" charset="-122"/>
              </a:rPr>
              <a:t>整内</a:t>
            </a:r>
            <a:r>
              <a:rPr lang="zh-CN" altLang="en-US" sz="1080" b="1" dirty="0" smtClean="0">
                <a:latin typeface="微软雅黑" panose="020B0503020204020204" charset="-122"/>
                <a:ea typeface="微软雅黑" panose="020B0503020204020204" charset="-122"/>
              </a:rPr>
              <a:t>容：</a:t>
            </a:r>
            <a:endParaRPr lang="zh-CN" altLang="en-US" sz="1080" b="1" dirty="0">
              <a:latin typeface="微软雅黑" panose="020B0503020204020204" charset="-122"/>
              <a:ea typeface="微软雅黑" panose="020B0503020204020204" charset="-122"/>
            </a:endParaRPr>
          </a:p>
          <a:p>
            <a:pPr indent="0" algn="just" fontAlgn="auto">
              <a:lnSpc>
                <a:spcPct val="100000"/>
              </a:lnSpc>
            </a:pPr>
            <a:r>
              <a:rPr lang="zh-CN" altLang="en-US" sz="1080" dirty="0"/>
              <a:t>      </a:t>
            </a:r>
            <a:r>
              <a:rPr lang="zh-CN" altLang="en-US" sz="1080" dirty="0" smtClean="0"/>
              <a:t> 一是将新能源锂电产业园的道路宽度由24米、18米调整为14米，将产业园南侧道路调整为弹性道路。二是将规划变电站向西偏移，调整后地块面积约5.8亩。三是将H2-4地块西侧约44.3亩的三类工业用地调为防护绿地，其余用地指标不变</a:t>
            </a:r>
            <a:r>
              <a:rPr lang="zh-CN" sz="1080" dirty="0" smtClean="0">
                <a:latin typeface="微软雅黑" panose="020B0503020204020204" charset="-122"/>
                <a:ea typeface="微软雅黑" panose="020B0503020204020204" charset="-122"/>
                <a:sym typeface="+mn-ea"/>
              </a:rPr>
              <a:t>。</a:t>
            </a:r>
            <a:endParaRPr lang="zh-CN" sz="1080" dirty="0">
              <a:latin typeface="微软雅黑" panose="020B0503020204020204" charset="-122"/>
              <a:ea typeface="微软雅黑" panose="020B0503020204020204" charset="-122"/>
              <a:sym typeface="+mn-ea"/>
            </a:endParaRPr>
          </a:p>
          <a:p>
            <a:pPr indent="0" algn="just" fontAlgn="auto">
              <a:lnSpc>
                <a:spcPct val="100000"/>
              </a:lnSpc>
            </a:pPr>
            <a:r>
              <a:rPr lang="zh-CN" altLang="en-US" sz="1080" b="1" dirty="0"/>
              <a:t>附注：</a:t>
            </a:r>
          </a:p>
          <a:p>
            <a:pPr indent="0" algn="just" fontAlgn="auto">
              <a:lnSpc>
                <a:spcPct val="100000"/>
              </a:lnSpc>
            </a:pPr>
            <a:r>
              <a:rPr lang="zh-CN" altLang="en-US" sz="1080" dirty="0"/>
              <a:t>1.陈述申辩意见反馈方式：</a:t>
            </a:r>
          </a:p>
          <a:p>
            <a:pPr indent="0" algn="just" fontAlgn="auto">
              <a:lnSpc>
                <a:spcPct val="100000"/>
              </a:lnSpc>
            </a:pPr>
            <a:r>
              <a:rPr lang="zh-CN" altLang="en-US" sz="1080" dirty="0"/>
              <a:t>    （1）信函反馈意见：请邮寄至达州市通川区西外镇凤凰大道386号（达州市自然资源和规划局国土空间规划科）</a:t>
            </a:r>
          </a:p>
          <a:p>
            <a:pPr indent="0" algn="just" fontAlgn="auto">
              <a:lnSpc>
                <a:spcPct val="100000"/>
              </a:lnSpc>
            </a:pPr>
            <a:r>
              <a:rPr lang="zh-CN" altLang="en-US" sz="1080" dirty="0"/>
              <a:t>    （2）咨询电话：0818-</a:t>
            </a:r>
            <a:r>
              <a:rPr lang="en-US" altLang="zh-CN" sz="1080" dirty="0"/>
              <a:t>2143757</a:t>
            </a:r>
          </a:p>
          <a:p>
            <a:pPr indent="0" algn="just" fontAlgn="auto">
              <a:lnSpc>
                <a:spcPct val="100000"/>
              </a:lnSpc>
            </a:pPr>
            <a:r>
              <a:rPr lang="zh-CN" altLang="en-US" sz="1080" dirty="0"/>
              <a:t>2.有效反馈意见期：信函反馈意见邮戳日不应超</a:t>
            </a:r>
            <a:r>
              <a:rPr lang="zh-CN" altLang="en-US" sz="1080" dirty="0" smtClean="0"/>
              <a:t>过公示期限最</a:t>
            </a:r>
            <a:r>
              <a:rPr lang="zh-CN" altLang="en-US" sz="1080" dirty="0"/>
              <a:t>后一天，逾期视为无效意见，不予采纳。</a:t>
            </a:r>
          </a:p>
          <a:p>
            <a:pPr indent="0" algn="just" fontAlgn="auto">
              <a:lnSpc>
                <a:spcPct val="100000"/>
              </a:lnSpc>
            </a:pPr>
            <a:r>
              <a:rPr lang="zh-CN" altLang="en-US" sz="1080" dirty="0"/>
              <a:t>3.有效反馈意见：注明真实联系人姓名、联系电话、联系地址，如反馈意见不准确或不完整、无法及时进一步核对有关情况的视为无效意见。</a:t>
            </a:r>
          </a:p>
          <a:p>
            <a:pPr indent="0" algn="just" fontAlgn="auto">
              <a:lnSpc>
                <a:spcPct val="100000"/>
              </a:lnSpc>
            </a:pPr>
            <a:r>
              <a:rPr lang="zh-CN" altLang="en-US" sz="1080" dirty="0"/>
              <a:t>4.查询网址：http://zrzyj.dazhou.gov.cn/</a:t>
            </a:r>
          </a:p>
        </p:txBody>
      </p:sp>
      <p:cxnSp>
        <p:nvCxnSpPr>
          <p:cNvPr id="20" name="直接连接符 19"/>
          <p:cNvCxnSpPr/>
          <p:nvPr/>
        </p:nvCxnSpPr>
        <p:spPr>
          <a:xfrm>
            <a:off x="8246745" y="546735"/>
            <a:ext cx="13970" cy="63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867650" y="4223385"/>
            <a:ext cx="4328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867650" y="1699260"/>
            <a:ext cx="367030" cy="1287145"/>
          </a:xfrm>
          <a:prstGeom prst="rect">
            <a:avLst/>
          </a:prstGeom>
          <a:noFill/>
        </p:spPr>
        <p:txBody>
          <a:bodyPr vert="eaVert" wrap="square" rtlCol="0">
            <a:spAutoFit/>
          </a:bodyPr>
          <a:lstStyle/>
          <a:p>
            <a:r>
              <a:rPr lang="zh-CN" altLang="en-US" sz="1200"/>
              <a:t>拟调整地</a:t>
            </a:r>
            <a:r>
              <a:rPr lang="zh-CN" altLang="en-US" sz="1200">
                <a:sym typeface="+mn-ea"/>
              </a:rPr>
              <a:t>块区位</a:t>
            </a:r>
            <a:endParaRPr lang="zh-CN" altLang="en-US" sz="1200"/>
          </a:p>
        </p:txBody>
      </p:sp>
      <p:sp>
        <p:nvSpPr>
          <p:cNvPr id="23" name="文本框 22"/>
          <p:cNvSpPr txBox="1"/>
          <p:nvPr/>
        </p:nvSpPr>
        <p:spPr>
          <a:xfrm>
            <a:off x="7849235" y="4963795"/>
            <a:ext cx="367030" cy="937895"/>
          </a:xfrm>
          <a:prstGeom prst="rect">
            <a:avLst/>
          </a:prstGeom>
          <a:noFill/>
        </p:spPr>
        <p:txBody>
          <a:bodyPr vert="eaVert" wrap="square" rtlCol="0">
            <a:spAutoFit/>
          </a:bodyPr>
          <a:lstStyle/>
          <a:p>
            <a:r>
              <a:rPr lang="zh-CN" altLang="en-US" sz="1200"/>
              <a:t>调整细节图</a:t>
            </a:r>
          </a:p>
        </p:txBody>
      </p:sp>
      <p:cxnSp>
        <p:nvCxnSpPr>
          <p:cNvPr id="24" name="直接连接符 23"/>
          <p:cNvCxnSpPr/>
          <p:nvPr/>
        </p:nvCxnSpPr>
        <p:spPr>
          <a:xfrm>
            <a:off x="23495" y="551180"/>
            <a:ext cx="17145" cy="63017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2174855" y="540385"/>
            <a:ext cx="16510" cy="63169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V="1">
            <a:off x="37465" y="5278755"/>
            <a:ext cx="7812000" cy="190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文本框 57"/>
          <p:cNvSpPr txBox="1"/>
          <p:nvPr/>
        </p:nvSpPr>
        <p:spPr>
          <a:xfrm>
            <a:off x="8950176" y="6343650"/>
            <a:ext cx="724535" cy="275590"/>
          </a:xfrm>
          <a:prstGeom prst="rect">
            <a:avLst/>
          </a:prstGeom>
          <a:solidFill>
            <a:srgbClr val="F4B183"/>
          </a:solidFill>
        </p:spPr>
        <p:txBody>
          <a:bodyPr wrap="square" rtlCol="0">
            <a:spAutoFit/>
          </a:bodyPr>
          <a:lstStyle/>
          <a:p>
            <a:r>
              <a:rPr lang="zh-CN" altLang="zh-CN" sz="1200" b="1" dirty="0">
                <a:solidFill>
                  <a:srgbClr val="FF0000"/>
                </a:solidFill>
                <a:latin typeface="方正小标宋简体" panose="02000000000000000000" charset="-122"/>
                <a:ea typeface="方正小标宋简体" panose="02000000000000000000" charset="-122"/>
              </a:rPr>
              <a:t>调整前</a:t>
            </a:r>
          </a:p>
        </p:txBody>
      </p:sp>
      <p:sp>
        <p:nvSpPr>
          <p:cNvPr id="14" name="文本框 13"/>
          <p:cNvSpPr txBox="1"/>
          <p:nvPr/>
        </p:nvSpPr>
        <p:spPr>
          <a:xfrm>
            <a:off x="10896702" y="6344285"/>
            <a:ext cx="724535" cy="275590"/>
          </a:xfrm>
          <a:prstGeom prst="rect">
            <a:avLst/>
          </a:prstGeom>
          <a:solidFill>
            <a:srgbClr val="F4B183"/>
          </a:solidFill>
        </p:spPr>
        <p:txBody>
          <a:bodyPr wrap="square" rtlCol="0">
            <a:spAutoFit/>
          </a:bodyPr>
          <a:lstStyle/>
          <a:p>
            <a:pPr algn="l">
              <a:buClrTx/>
              <a:buSzTx/>
              <a:buFontTx/>
            </a:pPr>
            <a:r>
              <a:rPr lang="zh-CN" altLang="zh-CN" sz="1200" b="1">
                <a:solidFill>
                  <a:srgbClr val="FF0000"/>
                </a:solidFill>
                <a:latin typeface="方正小标宋简体" panose="02000000000000000000" charset="-122"/>
                <a:ea typeface="方正小标宋简体" panose="02000000000000000000" charset="-122"/>
              </a:rPr>
              <a:t>调整后</a:t>
            </a:r>
          </a:p>
        </p:txBody>
      </p:sp>
      <p:cxnSp>
        <p:nvCxnSpPr>
          <p:cNvPr id="25" name="直接连接符 24"/>
          <p:cNvCxnSpPr/>
          <p:nvPr/>
        </p:nvCxnSpPr>
        <p:spPr>
          <a:xfrm flipV="1">
            <a:off x="49530" y="6854190"/>
            <a:ext cx="12132000" cy="31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7851140" y="546735"/>
            <a:ext cx="14605" cy="630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1"/>
          <p:cNvSpPr txBox="1"/>
          <p:nvPr>
            <p:custDataLst>
              <p:tags r:id="rId4"/>
            </p:custDataLst>
          </p:nvPr>
        </p:nvSpPr>
        <p:spPr>
          <a:xfrm>
            <a:off x="9953716" y="778029"/>
            <a:ext cx="944880" cy="245110"/>
          </a:xfrm>
          <a:prstGeom prst="rect">
            <a:avLst/>
          </a:prstGeom>
          <a:noFill/>
        </p:spPr>
        <p:txBody>
          <a:bodyPr wrap="none" rtlCol="0">
            <a:spAutoFit/>
          </a:bodyPr>
          <a:lstStyle/>
          <a:p>
            <a:r>
              <a:rPr lang="zh-CN" altLang="en-US" sz="1000" dirty="0" smtClean="0"/>
              <a:t>达州绕城公路</a:t>
            </a:r>
          </a:p>
        </p:txBody>
      </p:sp>
      <p:sp>
        <p:nvSpPr>
          <p:cNvPr id="12" name="矩形标注 11"/>
          <p:cNvSpPr/>
          <p:nvPr/>
        </p:nvSpPr>
        <p:spPr>
          <a:xfrm>
            <a:off x="10595610" y="3330575"/>
            <a:ext cx="972000" cy="252000"/>
          </a:xfrm>
          <a:prstGeom prst="wedgeRectCallout">
            <a:avLst>
              <a:gd name="adj1" fmla="val -41945"/>
              <a:gd name="adj2" fmla="val -132802"/>
            </a:avLst>
          </a:prstGeom>
          <a:noFill/>
          <a:ln w="19050">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SzTx/>
              <a:buFontTx/>
            </a:pPr>
            <a:r>
              <a:rPr lang="zh-CN" altLang="en-US" sz="1200" b="1" dirty="0">
                <a:solidFill>
                  <a:schemeClr val="tx1"/>
                </a:solidFill>
                <a:latin typeface="+mn-ea"/>
              </a:rPr>
              <a:t>拟调整范围</a:t>
            </a:r>
          </a:p>
        </p:txBody>
      </p:sp>
      <p:sp>
        <p:nvSpPr>
          <p:cNvPr id="42" name="TextBox 31"/>
          <p:cNvSpPr txBox="1"/>
          <p:nvPr>
            <p:custDataLst>
              <p:tags r:id="rId5"/>
            </p:custDataLst>
          </p:nvPr>
        </p:nvSpPr>
        <p:spPr>
          <a:xfrm>
            <a:off x="10382976" y="3960014"/>
            <a:ext cx="563880" cy="245110"/>
          </a:xfrm>
          <a:prstGeom prst="rect">
            <a:avLst/>
          </a:prstGeom>
          <a:noFill/>
        </p:spPr>
        <p:txBody>
          <a:bodyPr wrap="none" rtlCol="0">
            <a:spAutoFit/>
          </a:bodyPr>
          <a:lstStyle/>
          <a:p>
            <a:r>
              <a:rPr lang="zh-CN" altLang="en-US" sz="1000" dirty="0" smtClean="0"/>
              <a:t>马坪路</a:t>
            </a:r>
          </a:p>
        </p:txBody>
      </p:sp>
      <p:sp>
        <p:nvSpPr>
          <p:cNvPr id="43" name="TextBox 31"/>
          <p:cNvSpPr txBox="1"/>
          <p:nvPr>
            <p:custDataLst>
              <p:tags r:id="rId6"/>
            </p:custDataLst>
          </p:nvPr>
        </p:nvSpPr>
        <p:spPr>
          <a:xfrm rot="240000">
            <a:off x="10774771" y="1400964"/>
            <a:ext cx="309880" cy="706755"/>
          </a:xfrm>
          <a:prstGeom prst="rect">
            <a:avLst/>
          </a:prstGeom>
          <a:noFill/>
        </p:spPr>
        <p:txBody>
          <a:bodyPr wrap="none" rtlCol="0">
            <a:spAutoFit/>
          </a:bodyPr>
          <a:lstStyle/>
          <a:p>
            <a:r>
              <a:rPr lang="zh-CN" altLang="en-US" sz="1000" dirty="0" smtClean="0"/>
              <a:t>高</a:t>
            </a:r>
          </a:p>
          <a:p>
            <a:r>
              <a:rPr lang="zh-CN" altLang="en-US" sz="1000" dirty="0" smtClean="0"/>
              <a:t>新</a:t>
            </a:r>
          </a:p>
          <a:p>
            <a:r>
              <a:rPr lang="zh-CN" altLang="en-US" sz="1000" dirty="0" smtClean="0"/>
              <a:t>大</a:t>
            </a:r>
          </a:p>
          <a:p>
            <a:r>
              <a:rPr lang="zh-CN" altLang="en-US" sz="1000" dirty="0" smtClean="0"/>
              <a:t>道</a:t>
            </a:r>
          </a:p>
        </p:txBody>
      </p:sp>
      <p:sp>
        <p:nvSpPr>
          <p:cNvPr id="49" name="TextBox 31"/>
          <p:cNvSpPr txBox="1"/>
          <p:nvPr>
            <p:custDataLst>
              <p:tags r:id="rId7"/>
            </p:custDataLst>
          </p:nvPr>
        </p:nvSpPr>
        <p:spPr>
          <a:xfrm rot="360000">
            <a:off x="9793696" y="1291109"/>
            <a:ext cx="309880" cy="706755"/>
          </a:xfrm>
          <a:prstGeom prst="rect">
            <a:avLst/>
          </a:prstGeom>
          <a:noFill/>
        </p:spPr>
        <p:txBody>
          <a:bodyPr wrap="none" rtlCol="0">
            <a:spAutoFit/>
          </a:bodyPr>
          <a:lstStyle/>
          <a:p>
            <a:r>
              <a:rPr lang="zh-CN" altLang="en-US" sz="1000" dirty="0" smtClean="0"/>
              <a:t>机</a:t>
            </a:r>
          </a:p>
          <a:p>
            <a:r>
              <a:rPr lang="zh-CN" altLang="en-US" sz="1000" dirty="0" smtClean="0"/>
              <a:t>场</a:t>
            </a:r>
          </a:p>
          <a:p>
            <a:r>
              <a:rPr lang="zh-CN" altLang="en-US" sz="1000" dirty="0" smtClean="0"/>
              <a:t>大</a:t>
            </a:r>
          </a:p>
          <a:p>
            <a:r>
              <a:rPr lang="zh-CN" altLang="en-US" sz="1000" dirty="0" smtClean="0"/>
              <a:t>道</a:t>
            </a:r>
          </a:p>
        </p:txBody>
      </p:sp>
      <p:sp>
        <p:nvSpPr>
          <p:cNvPr id="50" name="TextBox 31"/>
          <p:cNvSpPr txBox="1"/>
          <p:nvPr>
            <p:custDataLst>
              <p:tags r:id="rId8"/>
            </p:custDataLst>
          </p:nvPr>
        </p:nvSpPr>
        <p:spPr>
          <a:xfrm>
            <a:off x="10138501" y="2009294"/>
            <a:ext cx="563880" cy="245110"/>
          </a:xfrm>
          <a:prstGeom prst="rect">
            <a:avLst/>
          </a:prstGeom>
          <a:noFill/>
        </p:spPr>
        <p:txBody>
          <a:bodyPr wrap="none" rtlCol="0">
            <a:spAutoFit/>
          </a:bodyPr>
          <a:lstStyle/>
          <a:p>
            <a:r>
              <a:rPr lang="zh-CN" altLang="en-US" sz="1000" dirty="0" smtClean="0"/>
              <a:t>百花路</a:t>
            </a:r>
          </a:p>
        </p:txBody>
      </p:sp>
      <p:sp>
        <p:nvSpPr>
          <p:cNvPr id="51" name="TextBox 31"/>
          <p:cNvSpPr txBox="1"/>
          <p:nvPr>
            <p:custDataLst>
              <p:tags r:id="rId9"/>
            </p:custDataLst>
          </p:nvPr>
        </p:nvSpPr>
        <p:spPr>
          <a:xfrm rot="420000">
            <a:off x="11519626" y="1956589"/>
            <a:ext cx="309880" cy="1014730"/>
          </a:xfrm>
          <a:prstGeom prst="rect">
            <a:avLst/>
          </a:prstGeom>
          <a:noFill/>
        </p:spPr>
        <p:txBody>
          <a:bodyPr wrap="none" rtlCol="0">
            <a:spAutoFit/>
          </a:bodyPr>
          <a:lstStyle/>
          <a:p>
            <a:r>
              <a:rPr lang="zh-CN" altLang="en-US" sz="1000" dirty="0" smtClean="0"/>
              <a:t>南</a:t>
            </a:r>
          </a:p>
          <a:p>
            <a:r>
              <a:rPr lang="zh-CN" altLang="en-US" sz="1000" dirty="0" smtClean="0"/>
              <a:t>北</a:t>
            </a:r>
          </a:p>
          <a:p>
            <a:r>
              <a:rPr lang="zh-CN" altLang="en-US" sz="1000" dirty="0" smtClean="0"/>
              <a:t>一</a:t>
            </a:r>
          </a:p>
          <a:p>
            <a:r>
              <a:rPr lang="zh-CN" altLang="en-US" sz="1000" dirty="0" smtClean="0"/>
              <a:t>号</a:t>
            </a:r>
          </a:p>
          <a:p>
            <a:r>
              <a:rPr lang="zh-CN" altLang="en-US" sz="1000" dirty="0" smtClean="0"/>
              <a:t>干</a:t>
            </a:r>
          </a:p>
          <a:p>
            <a:r>
              <a:rPr lang="zh-CN" altLang="en-US" sz="1000" dirty="0" smtClean="0"/>
              <a:t>道</a:t>
            </a:r>
          </a:p>
        </p:txBody>
      </p:sp>
      <p:sp>
        <p:nvSpPr>
          <p:cNvPr id="52" name="TextBox 31"/>
          <p:cNvSpPr txBox="1"/>
          <p:nvPr>
            <p:custDataLst>
              <p:tags r:id="rId10"/>
            </p:custDataLst>
          </p:nvPr>
        </p:nvSpPr>
        <p:spPr>
          <a:xfrm>
            <a:off x="8784046" y="2526819"/>
            <a:ext cx="309880" cy="245110"/>
          </a:xfrm>
          <a:prstGeom prst="rect">
            <a:avLst/>
          </a:prstGeom>
          <a:noFill/>
        </p:spPr>
        <p:txBody>
          <a:bodyPr wrap="none" rtlCol="0">
            <a:spAutoFit/>
          </a:bodyPr>
          <a:lstStyle/>
          <a:p>
            <a:r>
              <a:rPr lang="zh-CN" altLang="en-US" sz="1000" dirty="0" smtClean="0"/>
              <a:t>州</a:t>
            </a:r>
          </a:p>
        </p:txBody>
      </p:sp>
      <p:sp>
        <p:nvSpPr>
          <p:cNvPr id="53" name="TextBox 31"/>
          <p:cNvSpPr txBox="1"/>
          <p:nvPr>
            <p:custDataLst>
              <p:tags r:id="rId11"/>
            </p:custDataLst>
          </p:nvPr>
        </p:nvSpPr>
        <p:spPr>
          <a:xfrm>
            <a:off x="8996771" y="3177694"/>
            <a:ext cx="309880" cy="245110"/>
          </a:xfrm>
          <a:prstGeom prst="rect">
            <a:avLst/>
          </a:prstGeom>
          <a:noFill/>
        </p:spPr>
        <p:txBody>
          <a:bodyPr wrap="none" rtlCol="0">
            <a:spAutoFit/>
          </a:bodyPr>
          <a:lstStyle/>
          <a:p>
            <a:r>
              <a:rPr lang="zh-CN" altLang="en-US" sz="1000" dirty="0" smtClean="0"/>
              <a:t>河</a:t>
            </a:r>
          </a:p>
        </p:txBody>
      </p:sp>
      <p:sp>
        <p:nvSpPr>
          <p:cNvPr id="57" name="TextBox 31"/>
          <p:cNvSpPr txBox="1"/>
          <p:nvPr>
            <p:custDataLst>
              <p:tags r:id="rId12"/>
            </p:custDataLst>
          </p:nvPr>
        </p:nvSpPr>
        <p:spPr>
          <a:xfrm>
            <a:off x="9467306" y="4527069"/>
            <a:ext cx="449580" cy="198755"/>
          </a:xfrm>
          <a:prstGeom prst="rect">
            <a:avLst/>
          </a:prstGeom>
          <a:noFill/>
        </p:spPr>
        <p:txBody>
          <a:bodyPr wrap="none" rtlCol="0">
            <a:spAutoFit/>
          </a:bodyPr>
          <a:lstStyle/>
          <a:p>
            <a:r>
              <a:rPr lang="zh-CN" altLang="en-US" sz="700" dirty="0" smtClean="0"/>
              <a:t>百花路</a:t>
            </a:r>
          </a:p>
        </p:txBody>
      </p:sp>
      <p:sp>
        <p:nvSpPr>
          <p:cNvPr id="59" name="TextBox 31"/>
          <p:cNvSpPr txBox="1"/>
          <p:nvPr>
            <p:custDataLst>
              <p:tags r:id="rId13"/>
            </p:custDataLst>
          </p:nvPr>
        </p:nvSpPr>
        <p:spPr>
          <a:xfrm rot="1200000">
            <a:off x="9629775" y="4963160"/>
            <a:ext cx="231775" cy="521970"/>
          </a:xfrm>
          <a:prstGeom prst="rect">
            <a:avLst/>
          </a:prstGeom>
          <a:noFill/>
        </p:spPr>
        <p:txBody>
          <a:bodyPr wrap="square" rtlCol="0">
            <a:spAutoFit/>
          </a:bodyPr>
          <a:lstStyle/>
          <a:p>
            <a:r>
              <a:rPr lang="zh-CN" altLang="en-US" sz="700" dirty="0" smtClean="0"/>
              <a:t>高</a:t>
            </a:r>
          </a:p>
          <a:p>
            <a:r>
              <a:rPr lang="zh-CN" altLang="en-US" sz="700" dirty="0" smtClean="0"/>
              <a:t>新</a:t>
            </a:r>
          </a:p>
          <a:p>
            <a:r>
              <a:rPr lang="zh-CN" altLang="en-US" sz="700" dirty="0" smtClean="0"/>
              <a:t>大</a:t>
            </a:r>
          </a:p>
          <a:p>
            <a:r>
              <a:rPr lang="zh-CN" altLang="en-US" sz="700" dirty="0" smtClean="0"/>
              <a:t>道</a:t>
            </a:r>
          </a:p>
        </p:txBody>
      </p:sp>
      <p:sp>
        <p:nvSpPr>
          <p:cNvPr id="60" name="TextBox 31"/>
          <p:cNvSpPr txBox="1"/>
          <p:nvPr>
            <p:custDataLst>
              <p:tags r:id="rId14"/>
            </p:custDataLst>
          </p:nvPr>
        </p:nvSpPr>
        <p:spPr>
          <a:xfrm rot="1920000">
            <a:off x="8615045" y="4707890"/>
            <a:ext cx="231775" cy="521970"/>
          </a:xfrm>
          <a:prstGeom prst="rect">
            <a:avLst/>
          </a:prstGeom>
          <a:noFill/>
        </p:spPr>
        <p:txBody>
          <a:bodyPr wrap="square" rtlCol="0">
            <a:spAutoFit/>
          </a:bodyPr>
          <a:lstStyle/>
          <a:p>
            <a:r>
              <a:rPr lang="zh-CN" altLang="en-US" sz="700" dirty="0" smtClean="0"/>
              <a:t>机场</a:t>
            </a:r>
          </a:p>
          <a:p>
            <a:r>
              <a:rPr lang="zh-CN" altLang="en-US" sz="700" dirty="0" smtClean="0"/>
              <a:t>大</a:t>
            </a:r>
          </a:p>
          <a:p>
            <a:r>
              <a:rPr lang="zh-CN" altLang="en-US" sz="700" dirty="0" smtClean="0"/>
              <a:t>道</a:t>
            </a:r>
          </a:p>
        </p:txBody>
      </p:sp>
      <p:sp>
        <p:nvSpPr>
          <p:cNvPr id="61" name="TextBox 31"/>
          <p:cNvSpPr txBox="1"/>
          <p:nvPr>
            <p:custDataLst>
              <p:tags r:id="rId15"/>
            </p:custDataLst>
          </p:nvPr>
        </p:nvSpPr>
        <p:spPr>
          <a:xfrm rot="300000">
            <a:off x="8686256" y="6111394"/>
            <a:ext cx="449580" cy="198755"/>
          </a:xfrm>
          <a:prstGeom prst="rect">
            <a:avLst/>
          </a:prstGeom>
          <a:noFill/>
        </p:spPr>
        <p:txBody>
          <a:bodyPr wrap="none" rtlCol="0">
            <a:spAutoFit/>
          </a:bodyPr>
          <a:lstStyle/>
          <a:p>
            <a:r>
              <a:rPr lang="zh-CN" altLang="en-US" sz="700" dirty="0" smtClean="0"/>
              <a:t>马坪路</a:t>
            </a:r>
          </a:p>
        </p:txBody>
      </p:sp>
      <p:sp>
        <p:nvSpPr>
          <p:cNvPr id="62" name="TextBox 31"/>
          <p:cNvSpPr txBox="1"/>
          <p:nvPr>
            <p:custDataLst>
              <p:tags r:id="rId16"/>
            </p:custDataLst>
          </p:nvPr>
        </p:nvSpPr>
        <p:spPr>
          <a:xfrm>
            <a:off x="11359606" y="4519449"/>
            <a:ext cx="449580" cy="198755"/>
          </a:xfrm>
          <a:prstGeom prst="rect">
            <a:avLst/>
          </a:prstGeom>
          <a:noFill/>
        </p:spPr>
        <p:txBody>
          <a:bodyPr wrap="none" rtlCol="0">
            <a:spAutoFit/>
          </a:bodyPr>
          <a:lstStyle/>
          <a:p>
            <a:r>
              <a:rPr lang="zh-CN" altLang="en-US" sz="700" dirty="0" smtClean="0"/>
              <a:t>百花路</a:t>
            </a:r>
          </a:p>
        </p:txBody>
      </p:sp>
      <p:sp>
        <p:nvSpPr>
          <p:cNvPr id="63" name="TextBox 31"/>
          <p:cNvSpPr txBox="1"/>
          <p:nvPr>
            <p:custDataLst>
              <p:tags r:id="rId17"/>
            </p:custDataLst>
          </p:nvPr>
        </p:nvSpPr>
        <p:spPr>
          <a:xfrm rot="1200000">
            <a:off x="11605895" y="4968240"/>
            <a:ext cx="231775" cy="521970"/>
          </a:xfrm>
          <a:prstGeom prst="rect">
            <a:avLst/>
          </a:prstGeom>
          <a:noFill/>
        </p:spPr>
        <p:txBody>
          <a:bodyPr wrap="square" rtlCol="0">
            <a:spAutoFit/>
          </a:bodyPr>
          <a:lstStyle/>
          <a:p>
            <a:r>
              <a:rPr lang="zh-CN" altLang="en-US" sz="700" dirty="0" smtClean="0"/>
              <a:t>高</a:t>
            </a:r>
          </a:p>
          <a:p>
            <a:r>
              <a:rPr lang="zh-CN" altLang="en-US" sz="700" dirty="0" smtClean="0"/>
              <a:t>新</a:t>
            </a:r>
          </a:p>
          <a:p>
            <a:r>
              <a:rPr lang="zh-CN" altLang="en-US" sz="700" dirty="0" smtClean="0"/>
              <a:t>大</a:t>
            </a:r>
          </a:p>
          <a:p>
            <a:r>
              <a:rPr lang="zh-CN" altLang="en-US" sz="700" dirty="0" smtClean="0"/>
              <a:t>道</a:t>
            </a:r>
          </a:p>
        </p:txBody>
      </p:sp>
      <p:sp>
        <p:nvSpPr>
          <p:cNvPr id="64" name="TextBox 31"/>
          <p:cNvSpPr txBox="1"/>
          <p:nvPr>
            <p:custDataLst>
              <p:tags r:id="rId18"/>
            </p:custDataLst>
          </p:nvPr>
        </p:nvSpPr>
        <p:spPr>
          <a:xfrm rot="1860000">
            <a:off x="10634980" y="4683125"/>
            <a:ext cx="231775" cy="521970"/>
          </a:xfrm>
          <a:prstGeom prst="rect">
            <a:avLst/>
          </a:prstGeom>
          <a:noFill/>
        </p:spPr>
        <p:txBody>
          <a:bodyPr wrap="square" rtlCol="0">
            <a:spAutoFit/>
          </a:bodyPr>
          <a:lstStyle/>
          <a:p>
            <a:r>
              <a:rPr lang="zh-CN" altLang="en-US" sz="700" dirty="0" smtClean="0"/>
              <a:t>机场</a:t>
            </a:r>
          </a:p>
          <a:p>
            <a:r>
              <a:rPr lang="zh-CN" altLang="en-US" sz="700" dirty="0" smtClean="0"/>
              <a:t>大</a:t>
            </a:r>
          </a:p>
          <a:p>
            <a:r>
              <a:rPr lang="zh-CN" altLang="en-US" sz="700" dirty="0" smtClean="0"/>
              <a:t>道</a:t>
            </a:r>
          </a:p>
        </p:txBody>
      </p:sp>
      <p:sp>
        <p:nvSpPr>
          <p:cNvPr id="65" name="TextBox 31"/>
          <p:cNvSpPr txBox="1"/>
          <p:nvPr>
            <p:custDataLst>
              <p:tags r:id="rId19"/>
            </p:custDataLst>
          </p:nvPr>
        </p:nvSpPr>
        <p:spPr>
          <a:xfrm rot="300000">
            <a:off x="10748736" y="6096154"/>
            <a:ext cx="449580" cy="198755"/>
          </a:xfrm>
          <a:prstGeom prst="rect">
            <a:avLst/>
          </a:prstGeom>
          <a:noFill/>
        </p:spPr>
        <p:txBody>
          <a:bodyPr wrap="none" rtlCol="0">
            <a:spAutoFit/>
          </a:bodyPr>
          <a:lstStyle/>
          <a:p>
            <a:r>
              <a:rPr lang="zh-CN" altLang="en-US" sz="700" dirty="0" smtClean="0"/>
              <a:t>马坪路</a:t>
            </a:r>
          </a:p>
        </p:txBody>
      </p:sp>
      <p:sp>
        <p:nvSpPr>
          <p:cNvPr id="66" name="TextBox 31"/>
          <p:cNvSpPr txBox="1"/>
          <p:nvPr>
            <p:custDataLst>
              <p:tags r:id="rId20"/>
            </p:custDataLst>
          </p:nvPr>
        </p:nvSpPr>
        <p:spPr>
          <a:xfrm>
            <a:off x="8260806" y="5524019"/>
            <a:ext cx="271780" cy="306705"/>
          </a:xfrm>
          <a:prstGeom prst="rect">
            <a:avLst/>
          </a:prstGeom>
          <a:noFill/>
        </p:spPr>
        <p:txBody>
          <a:bodyPr wrap="none" rtlCol="0">
            <a:spAutoFit/>
          </a:bodyPr>
          <a:lstStyle/>
          <a:p>
            <a:r>
              <a:rPr lang="zh-CN" altLang="en-US" sz="700" dirty="0" smtClean="0"/>
              <a:t>州</a:t>
            </a:r>
          </a:p>
          <a:p>
            <a:r>
              <a:rPr lang="zh-CN" altLang="en-US" sz="700" dirty="0" smtClean="0"/>
              <a:t>河</a:t>
            </a:r>
          </a:p>
        </p:txBody>
      </p:sp>
      <p:sp>
        <p:nvSpPr>
          <p:cNvPr id="67" name="TextBox 31"/>
          <p:cNvSpPr txBox="1"/>
          <p:nvPr>
            <p:custDataLst>
              <p:tags r:id="rId21"/>
            </p:custDataLst>
          </p:nvPr>
        </p:nvSpPr>
        <p:spPr>
          <a:xfrm>
            <a:off x="10277566" y="5487824"/>
            <a:ext cx="271780" cy="306705"/>
          </a:xfrm>
          <a:prstGeom prst="rect">
            <a:avLst/>
          </a:prstGeom>
          <a:noFill/>
        </p:spPr>
        <p:txBody>
          <a:bodyPr wrap="none" rtlCol="0">
            <a:spAutoFit/>
          </a:bodyPr>
          <a:lstStyle/>
          <a:p>
            <a:r>
              <a:rPr lang="zh-CN" altLang="en-US" sz="700" dirty="0" smtClean="0"/>
              <a:t>州</a:t>
            </a:r>
          </a:p>
          <a:p>
            <a:r>
              <a:rPr lang="zh-CN" altLang="en-US" sz="700" dirty="0" smtClean="0"/>
              <a:t>河</a:t>
            </a:r>
          </a:p>
        </p:txBody>
      </p:sp>
      <p:sp>
        <p:nvSpPr>
          <p:cNvPr id="7" name="TextBox 31"/>
          <p:cNvSpPr txBox="1"/>
          <p:nvPr>
            <p:custDataLst>
              <p:tags r:id="rId22"/>
            </p:custDataLst>
          </p:nvPr>
        </p:nvSpPr>
        <p:spPr>
          <a:xfrm>
            <a:off x="11473180" y="4732020"/>
            <a:ext cx="179705" cy="105410"/>
          </a:xfrm>
          <a:prstGeom prst="rect">
            <a:avLst/>
          </a:prstGeom>
          <a:noFill/>
        </p:spPr>
        <p:txBody>
          <a:bodyPr wrap="none" rtlCol="0">
            <a:noAutofit/>
          </a:bodyPr>
          <a:lstStyle/>
          <a:p>
            <a:r>
              <a:rPr lang="en-US" altLang="zh-CN" sz="600" dirty="0" smtClean="0"/>
              <a:t>H2-1</a:t>
            </a:r>
          </a:p>
        </p:txBody>
      </p:sp>
      <p:sp>
        <p:nvSpPr>
          <p:cNvPr id="8" name="TextBox 31"/>
          <p:cNvSpPr txBox="1"/>
          <p:nvPr>
            <p:custDataLst>
              <p:tags r:id="rId23"/>
            </p:custDataLst>
          </p:nvPr>
        </p:nvSpPr>
        <p:spPr>
          <a:xfrm>
            <a:off x="11828780" y="4729480"/>
            <a:ext cx="278765" cy="105410"/>
          </a:xfrm>
          <a:prstGeom prst="rect">
            <a:avLst/>
          </a:prstGeom>
          <a:noFill/>
        </p:spPr>
        <p:txBody>
          <a:bodyPr wrap="none" rtlCol="0">
            <a:noAutofit/>
          </a:bodyPr>
          <a:lstStyle/>
          <a:p>
            <a:r>
              <a:rPr lang="en-US" altLang="zh-CN" sz="600" dirty="0" smtClean="0"/>
              <a:t>H2-2</a:t>
            </a:r>
          </a:p>
        </p:txBody>
      </p:sp>
      <p:cxnSp>
        <p:nvCxnSpPr>
          <p:cNvPr id="9" name="直接箭头连接符 8"/>
          <p:cNvCxnSpPr/>
          <p:nvPr/>
        </p:nvCxnSpPr>
        <p:spPr>
          <a:xfrm>
            <a:off x="11845925" y="4699000"/>
            <a:ext cx="94615" cy="90170"/>
          </a:xfrm>
          <a:prstGeom prst="straightConnector1">
            <a:avLst/>
          </a:prstGeom>
          <a:ln w="6350">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0" name="TextBox 31"/>
          <p:cNvSpPr txBox="1"/>
          <p:nvPr>
            <p:custDataLst>
              <p:tags r:id="rId24"/>
            </p:custDataLst>
          </p:nvPr>
        </p:nvSpPr>
        <p:spPr>
          <a:xfrm>
            <a:off x="11205845" y="4448175"/>
            <a:ext cx="250825" cy="105410"/>
          </a:xfrm>
          <a:prstGeom prst="rect">
            <a:avLst/>
          </a:prstGeom>
          <a:noFill/>
        </p:spPr>
        <p:txBody>
          <a:bodyPr wrap="none" rtlCol="0">
            <a:noAutofit/>
          </a:bodyPr>
          <a:lstStyle/>
          <a:p>
            <a:r>
              <a:rPr lang="en-US" altLang="zh-CN" sz="600" dirty="0" smtClean="0"/>
              <a:t>H2-3</a:t>
            </a:r>
          </a:p>
        </p:txBody>
      </p:sp>
      <p:cxnSp>
        <p:nvCxnSpPr>
          <p:cNvPr id="11" name="直接箭头连接符 10"/>
          <p:cNvCxnSpPr>
            <a:stCxn id="10" idx="2"/>
          </p:cNvCxnSpPr>
          <p:nvPr>
            <p:custDataLst>
              <p:tags r:id="rId25"/>
            </p:custDataLst>
          </p:nvPr>
        </p:nvCxnSpPr>
        <p:spPr>
          <a:xfrm>
            <a:off x="11331575" y="4553585"/>
            <a:ext cx="65405" cy="86995"/>
          </a:xfrm>
          <a:prstGeom prst="straightConnector1">
            <a:avLst/>
          </a:prstGeom>
          <a:ln w="6350">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15" name="TextBox 31"/>
          <p:cNvSpPr txBox="1"/>
          <p:nvPr>
            <p:custDataLst>
              <p:tags r:id="rId26"/>
            </p:custDataLst>
          </p:nvPr>
        </p:nvSpPr>
        <p:spPr>
          <a:xfrm>
            <a:off x="10859135" y="4591685"/>
            <a:ext cx="250825" cy="105410"/>
          </a:xfrm>
          <a:prstGeom prst="rect">
            <a:avLst/>
          </a:prstGeom>
          <a:noFill/>
        </p:spPr>
        <p:txBody>
          <a:bodyPr wrap="none" rtlCol="0">
            <a:noAutofit/>
          </a:bodyPr>
          <a:lstStyle/>
          <a:p>
            <a:r>
              <a:rPr lang="en-US" altLang="zh-CN" sz="600" dirty="0" smtClean="0"/>
              <a:t>H2-5</a:t>
            </a:r>
          </a:p>
        </p:txBody>
      </p:sp>
      <p:sp>
        <p:nvSpPr>
          <p:cNvPr id="16" name="TextBox 31"/>
          <p:cNvSpPr txBox="1"/>
          <p:nvPr>
            <p:custDataLst>
              <p:tags r:id="rId27"/>
            </p:custDataLst>
          </p:nvPr>
        </p:nvSpPr>
        <p:spPr>
          <a:xfrm>
            <a:off x="9476105" y="4770755"/>
            <a:ext cx="179705" cy="105410"/>
          </a:xfrm>
          <a:prstGeom prst="rect">
            <a:avLst/>
          </a:prstGeom>
          <a:noFill/>
        </p:spPr>
        <p:txBody>
          <a:bodyPr wrap="none" rtlCol="0">
            <a:noAutofit/>
          </a:bodyPr>
          <a:lstStyle/>
          <a:p>
            <a:r>
              <a:rPr lang="en-US" altLang="zh-CN" sz="600" dirty="0" smtClean="0"/>
              <a:t>H2-1</a:t>
            </a:r>
          </a:p>
        </p:txBody>
      </p:sp>
      <p:sp>
        <p:nvSpPr>
          <p:cNvPr id="19" name="TextBox 31"/>
          <p:cNvSpPr txBox="1"/>
          <p:nvPr>
            <p:custDataLst>
              <p:tags r:id="rId28"/>
            </p:custDataLst>
          </p:nvPr>
        </p:nvSpPr>
        <p:spPr>
          <a:xfrm>
            <a:off x="9308465" y="4448175"/>
            <a:ext cx="250825" cy="105410"/>
          </a:xfrm>
          <a:prstGeom prst="rect">
            <a:avLst/>
          </a:prstGeom>
          <a:noFill/>
        </p:spPr>
        <p:txBody>
          <a:bodyPr wrap="none" rtlCol="0">
            <a:noAutofit/>
          </a:bodyPr>
          <a:lstStyle/>
          <a:p>
            <a:r>
              <a:rPr lang="en-US" altLang="zh-CN" sz="600" dirty="0" smtClean="0"/>
              <a:t>H2-3</a:t>
            </a:r>
          </a:p>
        </p:txBody>
      </p:sp>
      <p:cxnSp>
        <p:nvCxnSpPr>
          <p:cNvPr id="29" name="直接箭头连接符 28"/>
          <p:cNvCxnSpPr>
            <a:stCxn id="19" idx="2"/>
          </p:cNvCxnSpPr>
          <p:nvPr>
            <p:custDataLst>
              <p:tags r:id="rId29"/>
            </p:custDataLst>
          </p:nvPr>
        </p:nvCxnSpPr>
        <p:spPr>
          <a:xfrm>
            <a:off x="9434195" y="4553585"/>
            <a:ext cx="65405" cy="86995"/>
          </a:xfrm>
          <a:prstGeom prst="straightConnector1">
            <a:avLst/>
          </a:prstGeom>
          <a:ln w="6350">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30" name="TextBox 31"/>
          <p:cNvSpPr txBox="1"/>
          <p:nvPr>
            <p:custDataLst>
              <p:tags r:id="rId30"/>
            </p:custDataLst>
          </p:nvPr>
        </p:nvSpPr>
        <p:spPr>
          <a:xfrm>
            <a:off x="9133205" y="4606925"/>
            <a:ext cx="250825" cy="105410"/>
          </a:xfrm>
          <a:prstGeom prst="rect">
            <a:avLst/>
          </a:prstGeom>
          <a:noFill/>
        </p:spPr>
        <p:txBody>
          <a:bodyPr wrap="none" rtlCol="0">
            <a:noAutofit/>
          </a:bodyPr>
          <a:lstStyle/>
          <a:p>
            <a:r>
              <a:rPr lang="en-US" altLang="zh-CN" sz="600" dirty="0" smtClean="0"/>
              <a:t>H2-4</a:t>
            </a:r>
          </a:p>
        </p:txBody>
      </p:sp>
      <p:sp>
        <p:nvSpPr>
          <p:cNvPr id="31" name="TextBox 31"/>
          <p:cNvSpPr txBox="1"/>
          <p:nvPr>
            <p:custDataLst>
              <p:tags r:id="rId31"/>
            </p:custDataLst>
          </p:nvPr>
        </p:nvSpPr>
        <p:spPr>
          <a:xfrm>
            <a:off x="8699500" y="4580890"/>
            <a:ext cx="250825" cy="105410"/>
          </a:xfrm>
          <a:prstGeom prst="rect">
            <a:avLst/>
          </a:prstGeom>
          <a:noFill/>
        </p:spPr>
        <p:txBody>
          <a:bodyPr wrap="none" rtlCol="0">
            <a:noAutofit/>
          </a:bodyPr>
          <a:lstStyle/>
          <a:p>
            <a:r>
              <a:rPr lang="en-US" altLang="zh-CN" sz="600" dirty="0" smtClean="0"/>
              <a:t>H2-5</a:t>
            </a:r>
          </a:p>
        </p:txBody>
      </p:sp>
      <p:cxnSp>
        <p:nvCxnSpPr>
          <p:cNvPr id="32" name="直接箭头连接符 31"/>
          <p:cNvCxnSpPr/>
          <p:nvPr>
            <p:custDataLst>
              <p:tags r:id="rId32"/>
            </p:custDataLst>
          </p:nvPr>
        </p:nvCxnSpPr>
        <p:spPr>
          <a:xfrm>
            <a:off x="8902065" y="4693920"/>
            <a:ext cx="65405" cy="86995"/>
          </a:xfrm>
          <a:prstGeom prst="straightConnector1">
            <a:avLst/>
          </a:prstGeom>
          <a:ln w="6350">
            <a:solidFill>
              <a:schemeClr val="tx1"/>
            </a:solidFill>
            <a:tailEnd type="none"/>
          </a:ln>
        </p:spPr>
        <p:style>
          <a:lnRef idx="2">
            <a:schemeClr val="accent1"/>
          </a:lnRef>
          <a:fillRef idx="0">
            <a:srgbClr val="FFFFFF"/>
          </a:fillRef>
          <a:effectRef idx="0">
            <a:srgbClr val="FFFFFF"/>
          </a:effectRef>
          <a:fontRef idx="minor">
            <a:schemeClr val="tx1"/>
          </a:fontRef>
        </p:style>
      </p:cxnSp>
      <p:cxnSp>
        <p:nvCxnSpPr>
          <p:cNvPr id="33" name="直接箭头连接符 32"/>
          <p:cNvCxnSpPr/>
          <p:nvPr>
            <p:custDataLst>
              <p:tags r:id="rId33"/>
            </p:custDataLst>
          </p:nvPr>
        </p:nvCxnSpPr>
        <p:spPr>
          <a:xfrm flipH="1">
            <a:off x="9370695" y="4660900"/>
            <a:ext cx="106045" cy="34925"/>
          </a:xfrm>
          <a:prstGeom prst="straightConnector1">
            <a:avLst/>
          </a:prstGeom>
          <a:ln w="6350">
            <a:solidFill>
              <a:schemeClr val="tx1"/>
            </a:solidFill>
            <a:tailEnd type="none"/>
          </a:ln>
        </p:spPr>
        <p:style>
          <a:lnRef idx="2">
            <a:schemeClr val="accent1"/>
          </a:lnRef>
          <a:fillRef idx="0">
            <a:srgbClr val="FFFFFF"/>
          </a:fillRef>
          <a:effectRef idx="0">
            <a:srgbClr val="FFFFFF"/>
          </a:effectRef>
          <a:fontRef idx="minor">
            <a:schemeClr val="tx1"/>
          </a:fontRef>
        </p:style>
      </p:cxnSp>
      <p:sp>
        <p:nvSpPr>
          <p:cNvPr id="34" name="TextBox 31"/>
          <p:cNvSpPr txBox="1"/>
          <p:nvPr>
            <p:custDataLst>
              <p:tags r:id="rId34"/>
            </p:custDataLst>
          </p:nvPr>
        </p:nvSpPr>
        <p:spPr>
          <a:xfrm>
            <a:off x="9057640" y="4789170"/>
            <a:ext cx="250825" cy="105410"/>
          </a:xfrm>
          <a:prstGeom prst="rect">
            <a:avLst/>
          </a:prstGeom>
          <a:noFill/>
        </p:spPr>
        <p:txBody>
          <a:bodyPr wrap="none" rtlCol="0">
            <a:noAutofit/>
          </a:bodyPr>
          <a:lstStyle/>
          <a:p>
            <a:r>
              <a:rPr lang="en-US" altLang="zh-CN" sz="600" dirty="0" smtClean="0"/>
              <a:t>H2-6</a:t>
            </a:r>
          </a:p>
        </p:txBody>
      </p:sp>
      <p:sp>
        <p:nvSpPr>
          <p:cNvPr id="37" name="TextBox 31"/>
          <p:cNvSpPr txBox="1"/>
          <p:nvPr>
            <p:custDataLst>
              <p:tags r:id="rId35"/>
            </p:custDataLst>
          </p:nvPr>
        </p:nvSpPr>
        <p:spPr>
          <a:xfrm>
            <a:off x="11272520" y="5251450"/>
            <a:ext cx="250825" cy="105410"/>
          </a:xfrm>
          <a:prstGeom prst="rect">
            <a:avLst/>
          </a:prstGeom>
          <a:noFill/>
        </p:spPr>
        <p:txBody>
          <a:bodyPr wrap="none" rtlCol="0">
            <a:noAutofit/>
          </a:bodyPr>
          <a:lstStyle/>
          <a:p>
            <a:r>
              <a:rPr lang="en-US" altLang="zh-CN" sz="600" dirty="0" smtClean="0"/>
              <a:t>H2-4</a:t>
            </a:r>
          </a:p>
        </p:txBody>
      </p:sp>
      <p:sp>
        <p:nvSpPr>
          <p:cNvPr id="40" name="TextBox 31"/>
          <p:cNvSpPr txBox="1"/>
          <p:nvPr>
            <p:custDataLst>
              <p:tags r:id="rId36"/>
            </p:custDataLst>
          </p:nvPr>
        </p:nvSpPr>
        <p:spPr>
          <a:xfrm>
            <a:off x="9329420" y="5276215"/>
            <a:ext cx="250825" cy="105410"/>
          </a:xfrm>
          <a:prstGeom prst="rect">
            <a:avLst/>
          </a:prstGeom>
          <a:noFill/>
        </p:spPr>
        <p:txBody>
          <a:bodyPr wrap="none" rtlCol="0">
            <a:noAutofit/>
          </a:bodyPr>
          <a:lstStyle/>
          <a:p>
            <a:r>
              <a:rPr lang="en-US" altLang="zh-CN" sz="600" dirty="0" smtClean="0"/>
              <a:t>H2-7</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M2MTk4NjcwYWM4MDlmZjhmMjk2NThjY2Y3NmJiMGUifQ=="/>
  <p:tag name="KSO_WPP_MARK_KEY" val="1381107c-4b1b-4a73-9f55-6cad4065ccab"/>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359*12"/>
  <p:tag name="TABLE_ENDDRAG_RECT" val="231*194*359*12"/>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359*26"/>
  <p:tag name="TABLE_ENDDRAG_RECT" val="40*376*359*26"/>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1143</Words>
  <Application>Microsoft Office PowerPoint</Application>
  <PresentationFormat>自定义</PresentationFormat>
  <Paragraphs>180</Paragraphs>
  <Slides>1</Slides>
  <Notes>1</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PC</cp:lastModifiedBy>
  <cp:revision>132</cp:revision>
  <cp:lastPrinted>2023-09-22T03:02:30Z</cp:lastPrinted>
  <dcterms:created xsi:type="dcterms:W3CDTF">2023-09-22T03:02:30Z</dcterms:created>
  <dcterms:modified xsi:type="dcterms:W3CDTF">2023-10-07T06:38:47Z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2052-11.8.2.1122</vt:lpwstr>
  </property>
  <property fmtid="{D5CDD505-2E9C-101B-9397-08002B2CF9AE}" pid="3" name="ICV">
    <vt:lpwstr>0CEC3BC293CA40E290A5BC9272C8E951_13</vt:lpwstr>
  </property>
</Properties>
</file>