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handoutMasterIdLst>
    <p:handoutMasterId r:id="rId4"/>
  </p:handoutMasterIdLst>
  <p:sldIdLst>
    <p:sldId id="262" r:id="rId2"/>
  </p:sldIdLst>
  <p:sldSz cx="12192000" cy="6858000"/>
  <p:notesSz cx="14355763" cy="9926638"/>
  <p:custDataLst>
    <p:tags r:id="rId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41">
          <p15:clr>
            <a:srgbClr val="A4A3A4"/>
          </p15:clr>
        </p15:guide>
        <p15:guide id="2" pos="38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756" autoAdjust="0"/>
  </p:normalViewPr>
  <p:slideViewPr>
    <p:cSldViewPr snapToGrid="0">
      <p:cViewPr varScale="1">
        <p:scale>
          <a:sx n="87" d="100"/>
          <a:sy n="87" d="100"/>
        </p:scale>
        <p:origin x="-533" y="-86"/>
      </p:cViewPr>
      <p:guideLst>
        <p:guide orient="horz" pos="2341"/>
        <p:guide pos="38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0"/>
            <a:ext cx="6220830" cy="496332"/>
          </a:xfrm>
          <a:prstGeom prst="rect">
            <a:avLst/>
          </a:prstGeom>
        </p:spPr>
        <p:txBody>
          <a:bodyPr vert="horz" lIns="132752" tIns="66377" rIns="132752" bIns="66377" rtlCol="0"/>
          <a:lstStyle>
            <a:lvl1pPr algn="l">
              <a:defRPr sz="1700"/>
            </a:lvl1pPr>
          </a:lstStyle>
          <a:p>
            <a:endParaRPr lang="zh-CN" altLang="en-US"/>
          </a:p>
        </p:txBody>
      </p:sp>
      <p:sp>
        <p:nvSpPr>
          <p:cNvPr id="3" name="日期占位符 2"/>
          <p:cNvSpPr>
            <a:spLocks noGrp="1"/>
          </p:cNvSpPr>
          <p:nvPr>
            <p:ph type="dt" sz="quarter" idx="1"/>
          </p:nvPr>
        </p:nvSpPr>
        <p:spPr>
          <a:xfrm>
            <a:off x="8131613" y="0"/>
            <a:ext cx="6220830" cy="496332"/>
          </a:xfrm>
          <a:prstGeom prst="rect">
            <a:avLst/>
          </a:prstGeom>
        </p:spPr>
        <p:txBody>
          <a:bodyPr vert="horz" lIns="132752" tIns="66377" rIns="132752" bIns="66377" rtlCol="0"/>
          <a:lstStyle>
            <a:lvl1pPr algn="r">
              <a:defRPr sz="1700"/>
            </a:lvl1pPr>
          </a:lstStyle>
          <a:p>
            <a:fld id="{B8CA1CEC-2B6A-4D4E-A363-CF002382205C}" type="datetimeFigureOut">
              <a:rPr lang="zh-CN" altLang="en-US" smtClean="0"/>
              <a:t>2023/7/21</a:t>
            </a:fld>
            <a:endParaRPr lang="zh-CN" altLang="en-US"/>
          </a:p>
        </p:txBody>
      </p:sp>
      <p:sp>
        <p:nvSpPr>
          <p:cNvPr id="4" name="页脚占位符 3"/>
          <p:cNvSpPr>
            <a:spLocks noGrp="1"/>
          </p:cNvSpPr>
          <p:nvPr>
            <p:ph type="ftr" sz="quarter" idx="2"/>
          </p:nvPr>
        </p:nvSpPr>
        <p:spPr>
          <a:xfrm>
            <a:off x="2" y="9428584"/>
            <a:ext cx="6220830" cy="496332"/>
          </a:xfrm>
          <a:prstGeom prst="rect">
            <a:avLst/>
          </a:prstGeom>
        </p:spPr>
        <p:txBody>
          <a:bodyPr vert="horz" lIns="132752" tIns="66377" rIns="132752" bIns="66377" rtlCol="0" anchor="b"/>
          <a:lstStyle>
            <a:lvl1pPr algn="l">
              <a:defRPr sz="1700"/>
            </a:lvl1pPr>
          </a:lstStyle>
          <a:p>
            <a:endParaRPr lang="zh-CN" altLang="en-US"/>
          </a:p>
        </p:txBody>
      </p:sp>
      <p:sp>
        <p:nvSpPr>
          <p:cNvPr id="5" name="灯片编号占位符 4"/>
          <p:cNvSpPr>
            <a:spLocks noGrp="1"/>
          </p:cNvSpPr>
          <p:nvPr>
            <p:ph type="sldNum" sz="quarter" idx="3"/>
          </p:nvPr>
        </p:nvSpPr>
        <p:spPr>
          <a:xfrm>
            <a:off x="8131613" y="9428584"/>
            <a:ext cx="6220830" cy="496332"/>
          </a:xfrm>
          <a:prstGeom prst="rect">
            <a:avLst/>
          </a:prstGeom>
        </p:spPr>
        <p:txBody>
          <a:bodyPr vert="horz" lIns="132752" tIns="66377" rIns="132752" bIns="66377" rtlCol="0" anchor="b"/>
          <a:lstStyle>
            <a:lvl1pPr algn="r">
              <a:defRPr sz="1700"/>
            </a:lvl1pPr>
          </a:lstStyle>
          <a:p>
            <a:fld id="{9F78F5EC-094D-4EE9-8502-1357F98F164C}" type="slidenum">
              <a:rPr lang="zh-CN" altLang="en-US" smtClean="0"/>
              <a:t>‹#›</a:t>
            </a:fld>
            <a:endParaRPr lang="zh-CN" altLang="en-US"/>
          </a:p>
        </p:txBody>
      </p:sp>
    </p:spTree>
    <p:extLst>
      <p:ext uri="{BB962C8B-B14F-4D97-AF65-F5344CB8AC3E}">
        <p14:creationId xmlns:p14="http://schemas.microsoft.com/office/powerpoint/2010/main" val="1341830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3"/>
            <a:ext cx="6220830" cy="498055"/>
          </a:xfrm>
          <a:prstGeom prst="rect">
            <a:avLst/>
          </a:prstGeom>
        </p:spPr>
        <p:txBody>
          <a:bodyPr vert="horz" lIns="132752" tIns="66377" rIns="132752" bIns="66377" rtlCol="0"/>
          <a:lstStyle>
            <a:lvl1pPr algn="l">
              <a:defRPr sz="1700"/>
            </a:lvl1pPr>
          </a:lstStyle>
          <a:p>
            <a:endParaRPr lang="zh-CN" altLang="en-US"/>
          </a:p>
        </p:txBody>
      </p:sp>
      <p:sp>
        <p:nvSpPr>
          <p:cNvPr id="3" name="日期占位符 2"/>
          <p:cNvSpPr>
            <a:spLocks noGrp="1"/>
          </p:cNvSpPr>
          <p:nvPr>
            <p:ph type="dt" idx="1"/>
          </p:nvPr>
        </p:nvSpPr>
        <p:spPr>
          <a:xfrm>
            <a:off x="8131613" y="3"/>
            <a:ext cx="6220830" cy="498055"/>
          </a:xfrm>
          <a:prstGeom prst="rect">
            <a:avLst/>
          </a:prstGeom>
        </p:spPr>
        <p:txBody>
          <a:bodyPr vert="horz" lIns="132752" tIns="66377" rIns="132752" bIns="66377" rtlCol="0"/>
          <a:lstStyle>
            <a:lvl1pPr algn="r">
              <a:defRPr sz="1700"/>
            </a:lvl1pPr>
          </a:lstStyle>
          <a:p>
            <a:fld id="{D2A48B96-639E-45A3-A0BA-2464DFDB1FAA}" type="datetimeFigureOut">
              <a:rPr lang="zh-CN" altLang="en-US" smtClean="0"/>
              <a:t>2023/7/21</a:t>
            </a:fld>
            <a:endParaRPr lang="zh-CN" altLang="en-US"/>
          </a:p>
        </p:txBody>
      </p:sp>
      <p:sp>
        <p:nvSpPr>
          <p:cNvPr id="4" name="幻灯片图像占位符 3"/>
          <p:cNvSpPr>
            <a:spLocks noGrp="1" noRot="1" noChangeAspect="1"/>
          </p:cNvSpPr>
          <p:nvPr>
            <p:ph type="sldImg" idx="2"/>
          </p:nvPr>
        </p:nvSpPr>
        <p:spPr>
          <a:xfrm>
            <a:off x="4200525" y="1239838"/>
            <a:ext cx="5954713" cy="3349625"/>
          </a:xfrm>
          <a:prstGeom prst="rect">
            <a:avLst/>
          </a:prstGeom>
          <a:noFill/>
          <a:ln w="12700">
            <a:solidFill>
              <a:prstClr val="black"/>
            </a:solidFill>
          </a:ln>
        </p:spPr>
        <p:txBody>
          <a:bodyPr vert="horz" lIns="132752" tIns="66377" rIns="132752" bIns="66377" rtlCol="0" anchor="ctr"/>
          <a:lstStyle/>
          <a:p>
            <a:endParaRPr lang="zh-CN" altLang="en-US"/>
          </a:p>
        </p:txBody>
      </p:sp>
      <p:sp>
        <p:nvSpPr>
          <p:cNvPr id="5" name="备注占位符 4"/>
          <p:cNvSpPr>
            <a:spLocks noGrp="1"/>
          </p:cNvSpPr>
          <p:nvPr>
            <p:ph type="body" sz="quarter" idx="3"/>
          </p:nvPr>
        </p:nvSpPr>
        <p:spPr>
          <a:xfrm>
            <a:off x="1435577" y="4777195"/>
            <a:ext cx="11484610" cy="3908614"/>
          </a:xfrm>
          <a:prstGeom prst="rect">
            <a:avLst/>
          </a:prstGeom>
        </p:spPr>
        <p:txBody>
          <a:bodyPr vert="horz" lIns="132752" tIns="66377" rIns="132752" bIns="66377"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2" y="9428586"/>
            <a:ext cx="6220830" cy="498054"/>
          </a:xfrm>
          <a:prstGeom prst="rect">
            <a:avLst/>
          </a:prstGeom>
        </p:spPr>
        <p:txBody>
          <a:bodyPr vert="horz" lIns="132752" tIns="66377" rIns="132752" bIns="66377" rtlCol="0" anchor="b"/>
          <a:lstStyle>
            <a:lvl1pPr algn="l">
              <a:defRPr sz="1700"/>
            </a:lvl1pPr>
          </a:lstStyle>
          <a:p>
            <a:endParaRPr lang="zh-CN" altLang="en-US"/>
          </a:p>
        </p:txBody>
      </p:sp>
      <p:sp>
        <p:nvSpPr>
          <p:cNvPr id="7" name="灯片编号占位符 6"/>
          <p:cNvSpPr>
            <a:spLocks noGrp="1"/>
          </p:cNvSpPr>
          <p:nvPr>
            <p:ph type="sldNum" sz="quarter" idx="5"/>
          </p:nvPr>
        </p:nvSpPr>
        <p:spPr>
          <a:xfrm>
            <a:off x="8131613" y="9428586"/>
            <a:ext cx="6220830" cy="498054"/>
          </a:xfrm>
          <a:prstGeom prst="rect">
            <a:avLst/>
          </a:prstGeom>
        </p:spPr>
        <p:txBody>
          <a:bodyPr vert="horz" lIns="132752" tIns="66377" rIns="132752" bIns="66377" rtlCol="0" anchor="b"/>
          <a:lstStyle>
            <a:lvl1pPr algn="r">
              <a:defRPr sz="17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447088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2023/7/21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2023/7/21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image" Target="../media/image1.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1.xml"/><Relationship Id="rId10" Type="http://schemas.openxmlformats.org/officeDocument/2006/relationships/image" Target="../media/image4.jpeg"/><Relationship Id="rId4" Type="http://schemas.openxmlformats.org/officeDocument/2006/relationships/tags" Target="../tags/tag5.xm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 1972688584" descr="C:\Users\Administrator\Desktop\00.jpg"/>
          <p:cNvPicPr>
            <a:picLocks noChangeAspect="1" noChangeArrowheads="1"/>
          </p:cNvPicPr>
          <p:nvPr>
            <p:custDataLst>
              <p:tags r:id="rId1"/>
            </p:custDataLst>
          </p:nvPr>
        </p:nvPicPr>
        <p:blipFill>
          <a:blip r:embed="rId7" cstate="print">
            <a:extLst>
              <a:ext uri="{28A0092B-C50C-407E-A947-70E740481C1C}">
                <a14:useLocalDpi xmlns:a14="http://schemas.microsoft.com/office/drawing/2010/main" val="0"/>
              </a:ext>
            </a:extLst>
          </a:blip>
          <a:srcRect/>
          <a:stretch>
            <a:fillRect/>
          </a:stretch>
        </p:blipFill>
        <p:spPr>
          <a:xfrm>
            <a:off x="8289982" y="812193"/>
            <a:ext cx="3875347" cy="3296808"/>
          </a:xfrm>
          <a:prstGeom prst="rect">
            <a:avLst/>
          </a:prstGeom>
          <a:noFill/>
          <a:ln>
            <a:noFill/>
          </a:ln>
        </p:spPr>
      </p:pic>
      <p:sp>
        <p:nvSpPr>
          <p:cNvPr id="4" name="文本框 3"/>
          <p:cNvSpPr txBox="1"/>
          <p:nvPr/>
        </p:nvSpPr>
        <p:spPr>
          <a:xfrm>
            <a:off x="24130" y="13335"/>
            <a:ext cx="12141200" cy="523220"/>
          </a:xfrm>
          <a:prstGeom prst="rect">
            <a:avLst/>
          </a:prstGeom>
          <a:solidFill>
            <a:schemeClr val="accent2">
              <a:lumMod val="60000"/>
              <a:lumOff val="40000"/>
            </a:schemeClr>
          </a:solidFill>
          <a:ln w="25400">
            <a:solidFill>
              <a:schemeClr val="tx1"/>
            </a:solidFill>
          </a:ln>
        </p:spPr>
        <p:txBody>
          <a:bodyPr wrap="square" rtlCol="0">
            <a:spAutoFit/>
          </a:bodyPr>
          <a:lstStyle/>
          <a:p>
            <a:pPr algn="ctr"/>
            <a:r>
              <a:rPr lang="en-US" altLang="zh-CN" sz="2800" dirty="0"/>
              <a:t> </a:t>
            </a:r>
            <a:r>
              <a:rPr lang="zh-CN" altLang="en-US" sz="2400" dirty="0"/>
              <a:t> </a:t>
            </a:r>
            <a:r>
              <a:rPr lang="zh-CN" altLang="zh-CN" sz="2400" dirty="0" smtClean="0"/>
              <a:t>达州高铁</a:t>
            </a:r>
            <a:r>
              <a:rPr lang="zh-CN" altLang="zh-CN" sz="2400" dirty="0"/>
              <a:t>站片区</a:t>
            </a:r>
            <a:r>
              <a:rPr lang="zh-CN" altLang="zh-CN" sz="2400" dirty="0" smtClean="0"/>
              <a:t>控规</a:t>
            </a:r>
            <a:r>
              <a:rPr lang="en-US" altLang="zh-CN" sz="2400" dirty="0" smtClean="0"/>
              <a:t>A13-01</a:t>
            </a:r>
            <a:r>
              <a:rPr lang="zh-CN" altLang="zh-CN" sz="2400" dirty="0" smtClean="0"/>
              <a:t>地块</a:t>
            </a:r>
            <a:r>
              <a:rPr lang="zh-CN" altLang="en-US" sz="2400" dirty="0" smtClean="0"/>
              <a:t>规划指标调整论证方案</a:t>
            </a:r>
            <a:r>
              <a:rPr lang="zh-CN" altLang="en-US" sz="2400" dirty="0"/>
              <a:t>公示</a:t>
            </a:r>
          </a:p>
        </p:txBody>
      </p:sp>
      <p:sp>
        <p:nvSpPr>
          <p:cNvPr id="6" name="文本框 5"/>
          <p:cNvSpPr txBox="1"/>
          <p:nvPr/>
        </p:nvSpPr>
        <p:spPr>
          <a:xfrm>
            <a:off x="635" y="639541"/>
            <a:ext cx="7902575" cy="4926990"/>
          </a:xfrm>
          <a:prstGeom prst="rect">
            <a:avLst/>
          </a:prstGeom>
          <a:noFill/>
          <a:ln>
            <a:noFill/>
          </a:ln>
        </p:spPr>
        <p:txBody>
          <a:bodyPr wrap="square" rtlCol="0">
            <a:spAutoFit/>
          </a:bodyPr>
          <a:lstStyle/>
          <a:p>
            <a:pPr algn="ctr" fontAlgn="auto">
              <a:lnSpc>
                <a:spcPts val="1300"/>
              </a:lnSpc>
            </a:pPr>
            <a:r>
              <a:rPr lang="zh-CN" altLang="en-US" sz="1400" dirty="0">
                <a:latin typeface="黑体" panose="02010609060101010101" charset="-122"/>
                <a:ea typeface="黑体" panose="02010609060101010101" charset="-122"/>
                <a:sym typeface="+mn-ea"/>
              </a:rPr>
              <a:t>公示</a:t>
            </a:r>
            <a:r>
              <a:rPr lang="zh-CN" altLang="en-US" sz="1400" dirty="0" smtClean="0">
                <a:latin typeface="黑体" panose="02010609060101010101" charset="-122"/>
                <a:ea typeface="黑体" panose="02010609060101010101" charset="-122"/>
                <a:sym typeface="+mn-ea"/>
              </a:rPr>
              <a:t>说明</a:t>
            </a:r>
            <a:endParaRPr lang="zh-CN" altLang="en-US" sz="1400" dirty="0"/>
          </a:p>
          <a:p>
            <a:pPr algn="just" fontAlgn="auto">
              <a:lnSpc>
                <a:spcPts val="1300"/>
              </a:lnSpc>
            </a:pPr>
            <a:r>
              <a:rPr lang="zh-CN" altLang="en-US" sz="1200" dirty="0"/>
              <a:t>      《 </a:t>
            </a:r>
            <a:r>
              <a:rPr lang="zh-CN" altLang="zh-CN" sz="1200" dirty="0" smtClean="0"/>
              <a:t>达州高铁</a:t>
            </a:r>
            <a:r>
              <a:rPr lang="zh-CN" altLang="zh-CN" sz="1200" dirty="0"/>
              <a:t>站片区</a:t>
            </a:r>
            <a:r>
              <a:rPr lang="zh-CN" altLang="zh-CN" sz="1200" dirty="0" smtClean="0"/>
              <a:t>控规</a:t>
            </a:r>
            <a:r>
              <a:rPr lang="en-US" altLang="zh-CN" sz="1200" dirty="0" smtClean="0"/>
              <a:t>A13-01</a:t>
            </a:r>
            <a:r>
              <a:rPr lang="zh-CN" altLang="zh-CN" sz="1200" dirty="0" smtClean="0"/>
              <a:t>地块</a:t>
            </a:r>
            <a:r>
              <a:rPr lang="zh-CN" altLang="en-US" sz="1200" dirty="0" smtClean="0"/>
              <a:t>规划指标调整论证方案</a:t>
            </a:r>
            <a:r>
              <a:rPr lang="zh-CN" altLang="en-US" sz="1200" dirty="0"/>
              <a:t>》是在《达州市城市总体规划》《达</a:t>
            </a:r>
            <a:r>
              <a:rPr lang="zh-CN" altLang="en-US" sz="1200" dirty="0" smtClean="0"/>
              <a:t>州高</a:t>
            </a:r>
            <a:r>
              <a:rPr lang="zh-CN" altLang="en-US" sz="1200" dirty="0"/>
              <a:t>铁站片区控制性详细规划》的指导下，对高铁站片区</a:t>
            </a:r>
            <a:r>
              <a:rPr lang="zh-CN" altLang="en-US" sz="1200" dirty="0" smtClean="0"/>
              <a:t>控制性详细规划</a:t>
            </a:r>
            <a:r>
              <a:rPr lang="en-US" altLang="zh-CN" sz="1200" dirty="0"/>
              <a:t>A13-01</a:t>
            </a:r>
            <a:r>
              <a:rPr lang="zh-CN" altLang="zh-CN" sz="1200" dirty="0" smtClean="0"/>
              <a:t>地块</a:t>
            </a:r>
            <a:r>
              <a:rPr lang="zh-CN" altLang="en-US" sz="1200" dirty="0"/>
              <a:t>进行的</a:t>
            </a:r>
            <a:r>
              <a:rPr lang="zh-CN" altLang="en-US" sz="1200" dirty="0" smtClean="0"/>
              <a:t>规划指标调整</a:t>
            </a:r>
            <a:r>
              <a:rPr lang="zh-CN" altLang="en-US" sz="1200" dirty="0"/>
              <a:t>。该调整方案已经达州市国土空间规划委员会</a:t>
            </a:r>
            <a:r>
              <a:rPr lang="zh-CN" altLang="en-US" sz="1200" dirty="0" smtClean="0"/>
              <a:t>第</a:t>
            </a:r>
            <a:r>
              <a:rPr lang="en-US" altLang="zh-CN" sz="1200" dirty="0" smtClean="0"/>
              <a:t>14</a:t>
            </a:r>
            <a:r>
              <a:rPr lang="zh-CN" altLang="en-US" sz="1200" dirty="0" smtClean="0"/>
              <a:t>次</a:t>
            </a:r>
            <a:r>
              <a:rPr lang="zh-CN" altLang="en-US" sz="1200" dirty="0"/>
              <a:t>常务会审议通过，现将该调整方案内容进行公示，</a:t>
            </a:r>
            <a:r>
              <a:rPr lang="zh-CN" altLang="en-US" sz="1200" dirty="0">
                <a:sym typeface="+mn-ea"/>
              </a:rPr>
              <a:t>征求社会公众意见。</a:t>
            </a:r>
            <a:r>
              <a:rPr lang="zh-CN" altLang="en-US" sz="1200" dirty="0"/>
              <a:t>若对此调整方案有异议或者疑问者，请与我局联系。</a:t>
            </a:r>
          </a:p>
          <a:p>
            <a:pPr algn="just" fontAlgn="auto">
              <a:lnSpc>
                <a:spcPts val="1300"/>
              </a:lnSpc>
            </a:pPr>
            <a:r>
              <a:rPr lang="zh-CN" altLang="en-US" sz="1200" dirty="0" smtClean="0"/>
              <a:t>                       </a:t>
            </a:r>
            <a:r>
              <a:rPr lang="en-US" altLang="zh-CN" sz="1200" dirty="0" smtClean="0"/>
              <a:t>                                                                                                                                 </a:t>
            </a:r>
            <a:r>
              <a:rPr lang="zh-CN" altLang="en-US" sz="1200" dirty="0" smtClean="0"/>
              <a:t> 达州市</a:t>
            </a:r>
            <a:r>
              <a:rPr lang="zh-CN" altLang="en-US" sz="1200" dirty="0"/>
              <a:t>自然资源和规划局</a:t>
            </a:r>
          </a:p>
          <a:p>
            <a:pPr algn="just" fontAlgn="auto">
              <a:lnSpc>
                <a:spcPts val="1300"/>
              </a:lnSpc>
            </a:pPr>
            <a:r>
              <a:rPr lang="zh-CN" altLang="en-US" sz="1200" dirty="0"/>
              <a:t>                                 </a:t>
            </a:r>
            <a:r>
              <a:rPr lang="en-US" altLang="zh-CN" sz="1200" dirty="0"/>
              <a:t>                                                                                                                                     </a:t>
            </a:r>
            <a:r>
              <a:rPr lang="zh-CN" altLang="en-US" sz="1200" dirty="0"/>
              <a:t>202</a:t>
            </a:r>
            <a:r>
              <a:rPr lang="en-US" altLang="zh-CN" sz="1200" dirty="0"/>
              <a:t>3</a:t>
            </a:r>
            <a:r>
              <a:rPr lang="zh-CN" altLang="en-US" sz="1200" dirty="0" smtClean="0"/>
              <a:t>年</a:t>
            </a:r>
            <a:r>
              <a:rPr lang="en-US" altLang="zh-CN" sz="1200" dirty="0" smtClean="0"/>
              <a:t>7</a:t>
            </a:r>
            <a:r>
              <a:rPr lang="zh-CN" altLang="en-US" sz="1200" dirty="0" smtClean="0"/>
              <a:t>月</a:t>
            </a:r>
            <a:r>
              <a:rPr lang="en-US" altLang="zh-CN" sz="1200" dirty="0" smtClean="0"/>
              <a:t>21</a:t>
            </a:r>
            <a:r>
              <a:rPr lang="zh-CN" altLang="en-US" sz="1200" dirty="0" smtClean="0"/>
              <a:t>日</a:t>
            </a:r>
            <a:endParaRPr lang="zh-CN" altLang="en-US" sz="1200" dirty="0"/>
          </a:p>
          <a:p>
            <a:pPr algn="just" fontAlgn="auto">
              <a:lnSpc>
                <a:spcPts val="1300"/>
              </a:lnSpc>
            </a:pPr>
            <a:r>
              <a:rPr lang="zh-CN" altLang="en-US" sz="1200" dirty="0"/>
              <a:t>公示时间：</a:t>
            </a:r>
            <a:r>
              <a:rPr lang="en-US" altLang="zh-CN" sz="1200" dirty="0"/>
              <a:t>10</a:t>
            </a:r>
            <a:r>
              <a:rPr lang="zh-CN" altLang="en-US" sz="1200" dirty="0"/>
              <a:t>天</a:t>
            </a:r>
          </a:p>
          <a:p>
            <a:pPr algn="just" fontAlgn="auto">
              <a:lnSpc>
                <a:spcPts val="1300"/>
              </a:lnSpc>
            </a:pPr>
            <a:r>
              <a:rPr lang="zh-CN" altLang="en-US" sz="1200" dirty="0"/>
              <a:t>公示地点：达州市自然资源和规划局官网、达州市城市规划馆</a:t>
            </a:r>
            <a:r>
              <a:rPr lang="zh-CN" altLang="en-US" sz="1200" dirty="0" smtClean="0"/>
              <a:t>内</a:t>
            </a:r>
            <a:endParaRPr lang="zh-CN" altLang="en-US" sz="1200" dirty="0"/>
          </a:p>
          <a:p>
            <a:pPr algn="just" fontAlgn="auto">
              <a:lnSpc>
                <a:spcPts val="1300"/>
              </a:lnSpc>
            </a:pPr>
            <a:r>
              <a:rPr lang="zh-CN" altLang="en-US" sz="1200" dirty="0"/>
              <a:t>公示期限：202</a:t>
            </a:r>
            <a:r>
              <a:rPr lang="en-US" altLang="zh-CN" sz="1200" dirty="0"/>
              <a:t>3</a:t>
            </a:r>
            <a:r>
              <a:rPr lang="zh-CN" altLang="en-US" sz="1200" dirty="0" smtClean="0"/>
              <a:t>年</a:t>
            </a:r>
            <a:r>
              <a:rPr lang="en-US" altLang="zh-CN" sz="1200" dirty="0" smtClean="0"/>
              <a:t>7</a:t>
            </a:r>
            <a:r>
              <a:rPr lang="zh-CN" altLang="en-US" sz="1200" dirty="0" smtClean="0"/>
              <a:t>月</a:t>
            </a:r>
            <a:r>
              <a:rPr lang="en-US" altLang="zh-CN" sz="1200" dirty="0" smtClean="0"/>
              <a:t>21</a:t>
            </a:r>
            <a:r>
              <a:rPr lang="zh-CN" altLang="en-US" sz="1200" dirty="0" smtClean="0"/>
              <a:t>日</a:t>
            </a:r>
            <a:r>
              <a:rPr lang="zh-CN" altLang="en-US" sz="1200" dirty="0"/>
              <a:t>至202</a:t>
            </a:r>
            <a:r>
              <a:rPr lang="en-US" altLang="zh-CN" sz="1200" dirty="0"/>
              <a:t>3</a:t>
            </a:r>
            <a:r>
              <a:rPr lang="zh-CN" altLang="en-US" sz="1200" dirty="0" smtClean="0"/>
              <a:t>年</a:t>
            </a:r>
            <a:r>
              <a:rPr lang="en-US" altLang="zh-CN" sz="1200" dirty="0" smtClean="0"/>
              <a:t>7</a:t>
            </a:r>
            <a:r>
              <a:rPr lang="zh-CN" altLang="en-US" sz="1200" dirty="0" smtClean="0"/>
              <a:t>月</a:t>
            </a:r>
            <a:r>
              <a:rPr lang="en-US" altLang="zh-CN" sz="1200" smtClean="0"/>
              <a:t>30</a:t>
            </a:r>
            <a:r>
              <a:rPr lang="zh-CN" altLang="en-US" sz="1200" smtClean="0"/>
              <a:t>日</a:t>
            </a:r>
            <a:endParaRPr lang="zh-CN" altLang="en-US" sz="1200" dirty="0"/>
          </a:p>
          <a:p>
            <a:pPr algn="just" fontAlgn="auto">
              <a:lnSpc>
                <a:spcPts val="1300"/>
              </a:lnSpc>
            </a:pPr>
            <a:r>
              <a:rPr lang="zh-CN" altLang="en-US" sz="1200" dirty="0"/>
              <a:t>项目名称</a:t>
            </a:r>
            <a:r>
              <a:rPr lang="zh-CN" altLang="en-US" sz="1200" dirty="0" smtClean="0"/>
              <a:t>：</a:t>
            </a:r>
            <a:r>
              <a:rPr lang="zh-CN" altLang="en-US" sz="1200" dirty="0">
                <a:sym typeface="+mn-ea"/>
              </a:rPr>
              <a:t>达州高铁站片区控规</a:t>
            </a:r>
            <a:r>
              <a:rPr lang="en-US" altLang="zh-CN" sz="1200" dirty="0">
                <a:sym typeface="+mn-ea"/>
              </a:rPr>
              <a:t>A13-01</a:t>
            </a:r>
            <a:r>
              <a:rPr lang="zh-CN" altLang="en-US" sz="1200" dirty="0">
                <a:sym typeface="+mn-ea"/>
              </a:rPr>
              <a:t>地块规划指标调整论证方案</a:t>
            </a:r>
          </a:p>
          <a:p>
            <a:pPr algn="just" fontAlgn="auto">
              <a:lnSpc>
                <a:spcPts val="1300"/>
              </a:lnSpc>
            </a:pPr>
            <a:r>
              <a:rPr lang="zh-CN" altLang="en-US" sz="1200" b="1" dirty="0">
                <a:latin typeface="微软雅黑" panose="020B0503020204020204" charset="-122"/>
                <a:ea typeface="微软雅黑" panose="020B0503020204020204" charset="-122"/>
              </a:rPr>
              <a:t>调整内容：</a:t>
            </a:r>
          </a:p>
          <a:p>
            <a:pPr algn="just" fontAlgn="auto">
              <a:lnSpc>
                <a:spcPts val="1300"/>
              </a:lnSpc>
            </a:pPr>
            <a:r>
              <a:rPr lang="zh-CN" altLang="en-US" sz="1200" b="1" dirty="0">
                <a:latin typeface="楷体" panose="02010609060101010101" charset="-122"/>
                <a:ea typeface="楷体" panose="02010609060101010101" charset="-122"/>
                <a:cs typeface="楷体" panose="02010609060101010101" charset="-122"/>
              </a:rPr>
              <a:t>1.项目概况</a:t>
            </a:r>
          </a:p>
          <a:p>
            <a:pPr algn="just" fontAlgn="auto">
              <a:lnSpc>
                <a:spcPts val="1300"/>
              </a:lnSpc>
            </a:pPr>
            <a:r>
              <a:rPr lang="zh-CN" altLang="en-US" sz="1200" dirty="0" smtClean="0"/>
              <a:t>     依</a:t>
            </a:r>
            <a:r>
              <a:rPr lang="zh-CN" altLang="en-US" sz="1200" dirty="0"/>
              <a:t>据</a:t>
            </a:r>
            <a:r>
              <a:rPr lang="en-US" altLang="zh-CN" sz="1200" dirty="0"/>
              <a:t>《</a:t>
            </a:r>
            <a:r>
              <a:rPr lang="zh-CN" altLang="en-US" sz="1200" dirty="0"/>
              <a:t>四川省发展和改革委员会关于四川达州燃气电站二期工程项目核准的批复</a:t>
            </a:r>
            <a:r>
              <a:rPr lang="en-US" altLang="zh-CN" sz="1200" dirty="0"/>
              <a:t>》</a:t>
            </a:r>
            <a:r>
              <a:rPr lang="zh-CN" altLang="en-US" sz="1200" dirty="0"/>
              <a:t>（川发改能源</a:t>
            </a:r>
            <a:r>
              <a:rPr lang="en-US" altLang="zh-CN" sz="1200" dirty="0"/>
              <a:t>〔2022〕743</a:t>
            </a:r>
            <a:r>
              <a:rPr lang="zh-CN" altLang="en-US" sz="1200" dirty="0"/>
              <a:t>号），核准四川达州燃气电站二期工程项目建设。因天然气发电行业和生产工艺的特殊性，以及燃气发电项目容积率的计算方式导致其容积率、建筑密度和建筑限高无法满足</a:t>
            </a:r>
            <a:r>
              <a:rPr lang="en-US" altLang="zh-CN" sz="1200" dirty="0"/>
              <a:t>《</a:t>
            </a:r>
            <a:r>
              <a:rPr lang="zh-CN" altLang="en-US" sz="1200" dirty="0"/>
              <a:t>达州高铁站片区控制性详细规划</a:t>
            </a:r>
            <a:r>
              <a:rPr lang="en-US" altLang="zh-CN" sz="1200" dirty="0"/>
              <a:t>》</a:t>
            </a:r>
            <a:r>
              <a:rPr lang="zh-CN" altLang="en-US" sz="1200" dirty="0"/>
              <a:t>及</a:t>
            </a:r>
            <a:r>
              <a:rPr lang="en-US" altLang="zh-CN" sz="1200" dirty="0"/>
              <a:t>《</a:t>
            </a:r>
            <a:r>
              <a:rPr lang="zh-CN" altLang="en-US" sz="1200" dirty="0"/>
              <a:t>达州市国土空间规划管理技术规定（</a:t>
            </a:r>
            <a:r>
              <a:rPr lang="en-US" altLang="zh-CN" sz="1200" dirty="0"/>
              <a:t>2021</a:t>
            </a:r>
            <a:r>
              <a:rPr lang="zh-CN" altLang="en-US" sz="1200" dirty="0"/>
              <a:t>版）</a:t>
            </a:r>
            <a:r>
              <a:rPr lang="en-US" altLang="zh-CN" sz="1200" dirty="0"/>
              <a:t>》</a:t>
            </a:r>
            <a:r>
              <a:rPr lang="zh-CN" altLang="en-US" sz="1200" dirty="0"/>
              <a:t>的要求，因此需对达州高铁站片区控规</a:t>
            </a:r>
            <a:r>
              <a:rPr lang="en-US" altLang="zh-CN" sz="1200" dirty="0"/>
              <a:t>A13-01</a:t>
            </a:r>
            <a:r>
              <a:rPr lang="zh-CN" altLang="en-US" sz="1200" dirty="0"/>
              <a:t>地块的规</a:t>
            </a:r>
            <a:r>
              <a:rPr lang="zh-CN" altLang="en-US" sz="1200" dirty="0" smtClean="0"/>
              <a:t>划控</a:t>
            </a:r>
            <a:r>
              <a:rPr lang="zh-CN" altLang="en-US" sz="1200" dirty="0"/>
              <a:t>制指标进行调整</a:t>
            </a:r>
            <a:r>
              <a:rPr lang="zh-CN" altLang="en-US" sz="1200" dirty="0" smtClean="0"/>
              <a:t>。</a:t>
            </a:r>
            <a:endParaRPr lang="en-US" altLang="zh-CN" sz="1200" dirty="0" smtClean="0"/>
          </a:p>
          <a:p>
            <a:pPr algn="just" fontAlgn="auto">
              <a:lnSpc>
                <a:spcPts val="1300"/>
              </a:lnSpc>
            </a:pPr>
            <a:r>
              <a:rPr lang="zh-CN" altLang="en-US" sz="1200" b="1" dirty="0" smtClean="0">
                <a:latin typeface="楷体" panose="02010609060101010101" charset="-122"/>
                <a:ea typeface="楷体" panose="02010609060101010101" charset="-122"/>
                <a:cs typeface="楷体" panose="02010609060101010101" charset="-122"/>
              </a:rPr>
              <a:t>2</a:t>
            </a:r>
            <a:r>
              <a:rPr lang="zh-CN" altLang="en-US" sz="1200" b="1" dirty="0">
                <a:latin typeface="楷体" panose="02010609060101010101" charset="-122"/>
                <a:ea typeface="楷体" panose="02010609060101010101" charset="-122"/>
                <a:cs typeface="楷体" panose="02010609060101010101" charset="-122"/>
              </a:rPr>
              <a:t>.调整内容</a:t>
            </a:r>
          </a:p>
          <a:p>
            <a:pPr algn="just" fontAlgn="auto">
              <a:lnSpc>
                <a:spcPts val="1300"/>
              </a:lnSpc>
            </a:pPr>
            <a:r>
              <a:rPr lang="zh-CN" altLang="en-US" sz="1200" dirty="0">
                <a:latin typeface="微软雅黑" panose="020B0503020204020204" charset="-122"/>
                <a:ea typeface="微软雅黑" panose="020B0503020204020204" charset="-122"/>
                <a:sym typeface="+mn-ea"/>
              </a:rPr>
              <a:t> </a:t>
            </a:r>
            <a:r>
              <a:rPr lang="zh-CN" altLang="en-US" sz="1200" dirty="0" smtClean="0">
                <a:latin typeface="微软雅黑" panose="020B0503020204020204" charset="-122"/>
                <a:ea typeface="微软雅黑" panose="020B0503020204020204" charset="-122"/>
                <a:sym typeface="+mn-ea"/>
              </a:rPr>
              <a:t>   将</a:t>
            </a:r>
            <a:r>
              <a:rPr lang="en-US" altLang="zh-CN" sz="1200" dirty="0">
                <a:latin typeface="微软雅黑" panose="020B0503020204020204" charset="-122"/>
                <a:ea typeface="微软雅黑" panose="020B0503020204020204" charset="-122"/>
                <a:sym typeface="+mn-ea"/>
              </a:rPr>
              <a:t>《</a:t>
            </a:r>
            <a:r>
              <a:rPr lang="zh-CN" altLang="en-US" sz="1200" dirty="0">
                <a:latin typeface="微软雅黑" panose="020B0503020204020204" charset="-122"/>
                <a:ea typeface="微软雅黑" panose="020B0503020204020204" charset="-122"/>
                <a:sym typeface="+mn-ea"/>
              </a:rPr>
              <a:t>达州高铁站片区控制性详细规划</a:t>
            </a:r>
            <a:r>
              <a:rPr lang="en-US" altLang="zh-CN" sz="1200" dirty="0">
                <a:latin typeface="微软雅黑" panose="020B0503020204020204" charset="-122"/>
                <a:ea typeface="微软雅黑" panose="020B0503020204020204" charset="-122"/>
                <a:sym typeface="+mn-ea"/>
              </a:rPr>
              <a:t>》</a:t>
            </a:r>
            <a:r>
              <a:rPr lang="zh-CN" altLang="en-US" sz="1200" dirty="0">
                <a:latin typeface="微软雅黑" panose="020B0503020204020204" charset="-122"/>
                <a:ea typeface="微软雅黑" panose="020B0503020204020204" charset="-122"/>
                <a:sym typeface="+mn-ea"/>
              </a:rPr>
              <a:t>中</a:t>
            </a:r>
            <a:r>
              <a:rPr lang="en-US" altLang="zh-CN" sz="1200" dirty="0">
                <a:latin typeface="微软雅黑" panose="020B0503020204020204" charset="-122"/>
                <a:ea typeface="微软雅黑" panose="020B0503020204020204" charset="-122"/>
                <a:sym typeface="+mn-ea"/>
              </a:rPr>
              <a:t>A13-01</a:t>
            </a:r>
            <a:r>
              <a:rPr lang="zh-CN" altLang="en-US" sz="1200" dirty="0">
                <a:latin typeface="微软雅黑" panose="020B0503020204020204" charset="-122"/>
                <a:ea typeface="微软雅黑" panose="020B0503020204020204" charset="-122"/>
                <a:sym typeface="+mn-ea"/>
              </a:rPr>
              <a:t>地块的用地性质由一类工业用地调整为二类工业用地，容积率由原控规≥</a:t>
            </a:r>
            <a:r>
              <a:rPr lang="en-US" altLang="zh-CN" sz="1200" dirty="0">
                <a:latin typeface="微软雅黑" panose="020B0503020204020204" charset="-122"/>
                <a:ea typeface="微软雅黑" panose="020B0503020204020204" charset="-122"/>
                <a:sym typeface="+mn-ea"/>
              </a:rPr>
              <a:t>1.1</a:t>
            </a:r>
            <a:r>
              <a:rPr lang="zh-CN" altLang="en-US" sz="1200" dirty="0">
                <a:latin typeface="微软雅黑" panose="020B0503020204020204" charset="-122"/>
                <a:ea typeface="微软雅黑" panose="020B0503020204020204" charset="-122"/>
                <a:sym typeface="+mn-ea"/>
              </a:rPr>
              <a:t>调整为≥</a:t>
            </a:r>
            <a:r>
              <a:rPr lang="en-US" altLang="zh-CN" sz="1200" dirty="0" smtClean="0">
                <a:latin typeface="微软雅黑" panose="020B0503020204020204" charset="-122"/>
                <a:ea typeface="微软雅黑" panose="020B0503020204020204" charset="-122"/>
                <a:sym typeface="+mn-ea"/>
              </a:rPr>
              <a:t>0.5</a:t>
            </a:r>
            <a:r>
              <a:rPr lang="zh-CN" altLang="en-US" sz="1200" dirty="0" smtClean="0">
                <a:latin typeface="微软雅黑" panose="020B0503020204020204" charset="-122"/>
                <a:ea typeface="微软雅黑" panose="020B0503020204020204" charset="-122"/>
                <a:sym typeface="+mn-ea"/>
              </a:rPr>
              <a:t>，建</a:t>
            </a:r>
            <a:r>
              <a:rPr lang="zh-CN" altLang="en-US" sz="1200" dirty="0">
                <a:latin typeface="微软雅黑" panose="020B0503020204020204" charset="-122"/>
                <a:ea typeface="微软雅黑" panose="020B0503020204020204" charset="-122"/>
                <a:sym typeface="+mn-ea"/>
              </a:rPr>
              <a:t>筑密度由原控规≥</a:t>
            </a:r>
            <a:r>
              <a:rPr lang="en-US" altLang="zh-CN" sz="1200" dirty="0">
                <a:latin typeface="微软雅黑" panose="020B0503020204020204" charset="-122"/>
                <a:ea typeface="微软雅黑" panose="020B0503020204020204" charset="-122"/>
                <a:sym typeface="+mn-ea"/>
              </a:rPr>
              <a:t>30%</a:t>
            </a:r>
            <a:r>
              <a:rPr lang="zh-CN" altLang="en-US" sz="1200" dirty="0">
                <a:latin typeface="微软雅黑" panose="020B0503020204020204" charset="-122"/>
                <a:ea typeface="微软雅黑" panose="020B0503020204020204" charset="-122"/>
                <a:sym typeface="+mn-ea"/>
              </a:rPr>
              <a:t>调整为只控建筑系</a:t>
            </a:r>
            <a:r>
              <a:rPr lang="zh-CN" altLang="en-US" sz="1200" dirty="0" smtClean="0">
                <a:latin typeface="微软雅黑" panose="020B0503020204020204" charset="-122"/>
                <a:ea typeface="微软雅黑" panose="020B0503020204020204" charset="-122"/>
                <a:sym typeface="+mn-ea"/>
              </a:rPr>
              <a:t>数≥</a:t>
            </a:r>
            <a:r>
              <a:rPr lang="en-US" altLang="zh-CN" sz="1200" dirty="0">
                <a:latin typeface="微软雅黑" panose="020B0503020204020204" charset="-122"/>
                <a:ea typeface="微软雅黑" panose="020B0503020204020204" charset="-122"/>
                <a:sym typeface="+mn-ea"/>
              </a:rPr>
              <a:t>30</a:t>
            </a:r>
            <a:r>
              <a:rPr lang="en-US" altLang="zh-CN" sz="1200" dirty="0" smtClean="0">
                <a:latin typeface="微软雅黑" panose="020B0503020204020204" charset="-122"/>
                <a:ea typeface="微软雅黑" panose="020B0503020204020204" charset="-122"/>
                <a:sym typeface="+mn-ea"/>
              </a:rPr>
              <a:t>%</a:t>
            </a:r>
            <a:r>
              <a:rPr lang="zh-CN" altLang="en-US" sz="1200" dirty="0" smtClean="0">
                <a:latin typeface="微软雅黑" panose="020B0503020204020204" charset="-122"/>
                <a:ea typeface="微软雅黑" panose="020B0503020204020204" charset="-122"/>
                <a:sym typeface="+mn-ea"/>
              </a:rPr>
              <a:t>，建</a:t>
            </a:r>
            <a:r>
              <a:rPr lang="zh-CN" altLang="en-US" sz="1200" dirty="0">
                <a:latin typeface="微软雅黑" panose="020B0503020204020204" charset="-122"/>
                <a:ea typeface="微软雅黑" panose="020B0503020204020204" charset="-122"/>
                <a:sym typeface="+mn-ea"/>
              </a:rPr>
              <a:t>筑高度由原控规≤</a:t>
            </a:r>
            <a:r>
              <a:rPr lang="en-US" altLang="zh-CN" sz="1200" dirty="0">
                <a:latin typeface="微软雅黑" panose="020B0503020204020204" charset="-122"/>
                <a:ea typeface="微软雅黑" panose="020B0503020204020204" charset="-122"/>
                <a:sym typeface="+mn-ea"/>
              </a:rPr>
              <a:t>45</a:t>
            </a:r>
            <a:r>
              <a:rPr lang="zh-CN" altLang="en-US" sz="1200" dirty="0">
                <a:latin typeface="微软雅黑" panose="020B0503020204020204" charset="-122"/>
                <a:ea typeface="微软雅黑" panose="020B0503020204020204" charset="-122"/>
                <a:sym typeface="+mn-ea"/>
              </a:rPr>
              <a:t>米调整为≤</a:t>
            </a:r>
            <a:r>
              <a:rPr lang="en-US" altLang="zh-CN" sz="1200" dirty="0">
                <a:latin typeface="微软雅黑" panose="020B0503020204020204" charset="-122"/>
                <a:ea typeface="微软雅黑" panose="020B0503020204020204" charset="-122"/>
                <a:sym typeface="+mn-ea"/>
              </a:rPr>
              <a:t>80</a:t>
            </a:r>
            <a:r>
              <a:rPr lang="zh-CN" altLang="en-US" sz="1200" dirty="0" smtClean="0">
                <a:latin typeface="微软雅黑" panose="020B0503020204020204" charset="-122"/>
                <a:ea typeface="微软雅黑" panose="020B0503020204020204" charset="-122"/>
                <a:sym typeface="+mn-ea"/>
              </a:rPr>
              <a:t>米，其</a:t>
            </a:r>
            <a:r>
              <a:rPr lang="zh-CN" altLang="en-US" sz="1200" dirty="0">
                <a:latin typeface="微软雅黑" panose="020B0503020204020204" charset="-122"/>
                <a:ea typeface="微软雅黑" panose="020B0503020204020204" charset="-122"/>
                <a:sym typeface="+mn-ea"/>
              </a:rPr>
              <a:t>他规划控制指标维持原控规</a:t>
            </a:r>
            <a:r>
              <a:rPr lang="zh-CN" altLang="en-US" sz="1200" dirty="0" smtClean="0">
                <a:latin typeface="微软雅黑" panose="020B0503020204020204" charset="-122"/>
                <a:ea typeface="微软雅黑" panose="020B0503020204020204" charset="-122"/>
                <a:sym typeface="+mn-ea"/>
              </a:rPr>
              <a:t>不变。</a:t>
            </a:r>
            <a:endParaRPr lang="zh-CN" sz="1200" dirty="0">
              <a:latin typeface="微软雅黑" panose="020B0503020204020204" charset="-122"/>
              <a:ea typeface="微软雅黑" panose="020B0503020204020204" charset="-122"/>
              <a:sym typeface="+mn-ea"/>
            </a:endParaRPr>
          </a:p>
          <a:p>
            <a:pPr algn="just" fontAlgn="auto">
              <a:lnSpc>
                <a:spcPts val="1300"/>
              </a:lnSpc>
            </a:pPr>
            <a:r>
              <a:rPr lang="zh-CN" altLang="en-US" sz="1200" b="1" dirty="0"/>
              <a:t>附注：</a:t>
            </a:r>
          </a:p>
          <a:p>
            <a:pPr algn="just" fontAlgn="auto">
              <a:lnSpc>
                <a:spcPts val="1300"/>
              </a:lnSpc>
            </a:pPr>
            <a:r>
              <a:rPr lang="zh-CN" altLang="en-US" sz="1200" dirty="0"/>
              <a:t>1.陈述申辩意见反馈方式：</a:t>
            </a:r>
          </a:p>
          <a:p>
            <a:pPr algn="just" fontAlgn="auto">
              <a:lnSpc>
                <a:spcPts val="1300"/>
              </a:lnSpc>
            </a:pPr>
            <a:r>
              <a:rPr lang="zh-CN" altLang="en-US" sz="1200" dirty="0"/>
              <a:t>    （1）信函反馈意见：请邮寄至达州市通川区西外镇凤凰大道386号（达州市自然资源和规划局国土空间规划科）</a:t>
            </a:r>
          </a:p>
          <a:p>
            <a:pPr algn="just" fontAlgn="auto">
              <a:lnSpc>
                <a:spcPts val="1300"/>
              </a:lnSpc>
            </a:pPr>
            <a:r>
              <a:rPr lang="zh-CN" altLang="en-US" sz="1200" dirty="0"/>
              <a:t>    （2）咨询电话：0818-</a:t>
            </a:r>
            <a:r>
              <a:rPr lang="en-US" altLang="zh-CN" sz="1200" dirty="0" smtClean="0"/>
              <a:t>2143757</a:t>
            </a:r>
            <a:r>
              <a:rPr lang="zh-CN" altLang="en-US" sz="1200" dirty="0" smtClean="0"/>
              <a:t>。</a:t>
            </a:r>
            <a:endParaRPr lang="en-US" altLang="zh-CN" sz="1200" dirty="0"/>
          </a:p>
          <a:p>
            <a:pPr algn="just" fontAlgn="auto">
              <a:lnSpc>
                <a:spcPts val="1300"/>
              </a:lnSpc>
            </a:pPr>
            <a:r>
              <a:rPr lang="zh-CN" altLang="en-US" sz="1200" dirty="0"/>
              <a:t>2.有效反馈意见期：信函反馈意见邮戳日不应超过公示期限最后一天，逾期视为无效意见，不予采纳。</a:t>
            </a:r>
          </a:p>
          <a:p>
            <a:pPr algn="just" fontAlgn="auto">
              <a:lnSpc>
                <a:spcPts val="1300"/>
              </a:lnSpc>
            </a:pPr>
            <a:r>
              <a:rPr lang="zh-CN" altLang="en-US" sz="1200" dirty="0"/>
              <a:t>3.有效反馈意见：注明真实联系人姓名、联系电话、联系地址，如反馈意见不准确或不完整、无法及时进一步核对有关情况的视为无效意见。</a:t>
            </a:r>
          </a:p>
          <a:p>
            <a:pPr algn="just" fontAlgn="auto">
              <a:lnSpc>
                <a:spcPts val="1300"/>
              </a:lnSpc>
            </a:pPr>
            <a:r>
              <a:rPr lang="zh-CN" altLang="en-US" sz="1200" dirty="0"/>
              <a:t>4.查询网址：http://zrzyj.dazhou.gov.cn/</a:t>
            </a:r>
          </a:p>
        </p:txBody>
      </p:sp>
      <p:cxnSp>
        <p:nvCxnSpPr>
          <p:cNvPr id="20" name="直接连接符 19"/>
          <p:cNvCxnSpPr/>
          <p:nvPr/>
        </p:nvCxnSpPr>
        <p:spPr>
          <a:xfrm>
            <a:off x="8246745" y="546735"/>
            <a:ext cx="13970" cy="634936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7867650" y="4298950"/>
            <a:ext cx="43281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7893511" y="536328"/>
            <a:ext cx="346249" cy="3814543"/>
          </a:xfrm>
          <a:prstGeom prst="rect">
            <a:avLst/>
          </a:prstGeom>
          <a:noFill/>
        </p:spPr>
        <p:txBody>
          <a:bodyPr vert="eaVert" wrap="square" rtlCol="0">
            <a:spAutoFit/>
          </a:bodyPr>
          <a:lstStyle/>
          <a:p>
            <a:pPr algn="ctr"/>
            <a:r>
              <a:rPr lang="zh-CN" altLang="en-US" sz="1050" dirty="0" smtClean="0">
                <a:sym typeface="+mn-ea"/>
              </a:rPr>
              <a:t>达州高铁</a:t>
            </a:r>
            <a:r>
              <a:rPr lang="zh-CN" altLang="en-US" sz="1050" dirty="0">
                <a:sym typeface="+mn-ea"/>
              </a:rPr>
              <a:t>站片区</a:t>
            </a:r>
            <a:r>
              <a:rPr lang="zh-CN" altLang="en-US" sz="1050" dirty="0" smtClean="0">
                <a:sym typeface="+mn-ea"/>
              </a:rPr>
              <a:t>控规</a:t>
            </a:r>
            <a:r>
              <a:rPr lang="en-US" altLang="zh-CN" sz="1050" dirty="0" smtClean="0">
                <a:sym typeface="+mn-ea"/>
              </a:rPr>
              <a:t>A13-01</a:t>
            </a:r>
            <a:r>
              <a:rPr lang="zh-CN" altLang="en-US" sz="1050" dirty="0" smtClean="0">
                <a:sym typeface="+mn-ea"/>
              </a:rPr>
              <a:t>地块规划指标调整</a:t>
            </a:r>
            <a:r>
              <a:rPr lang="zh-CN" altLang="en-US" sz="1050" dirty="0">
                <a:sym typeface="+mn-ea"/>
              </a:rPr>
              <a:t>范围</a:t>
            </a:r>
            <a:endParaRPr lang="zh-CN" altLang="en-US" sz="1050" dirty="0"/>
          </a:p>
        </p:txBody>
      </p:sp>
      <p:sp>
        <p:nvSpPr>
          <p:cNvPr id="23" name="文本框 22"/>
          <p:cNvSpPr txBox="1"/>
          <p:nvPr/>
        </p:nvSpPr>
        <p:spPr>
          <a:xfrm>
            <a:off x="7891780" y="4918710"/>
            <a:ext cx="367030" cy="1665605"/>
          </a:xfrm>
          <a:prstGeom prst="rect">
            <a:avLst/>
          </a:prstGeom>
          <a:noFill/>
        </p:spPr>
        <p:txBody>
          <a:bodyPr vert="eaVert" wrap="square" rtlCol="0">
            <a:spAutoFit/>
          </a:bodyPr>
          <a:lstStyle/>
          <a:p>
            <a:r>
              <a:rPr lang="zh-CN" altLang="en-US" sz="1200"/>
              <a:t>调整细节图</a:t>
            </a:r>
          </a:p>
        </p:txBody>
      </p:sp>
      <p:cxnSp>
        <p:nvCxnSpPr>
          <p:cNvPr id="24" name="直接连接符 23"/>
          <p:cNvCxnSpPr/>
          <p:nvPr/>
        </p:nvCxnSpPr>
        <p:spPr>
          <a:xfrm>
            <a:off x="23495" y="551180"/>
            <a:ext cx="17145" cy="63017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2195810" y="540385"/>
            <a:ext cx="16510" cy="63169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a:off x="31115" y="5649595"/>
            <a:ext cx="7818120" cy="63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20955" y="6854190"/>
            <a:ext cx="12162790" cy="31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7851140" y="546735"/>
            <a:ext cx="14605" cy="63398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圆角矩形标注 28"/>
          <p:cNvSpPr/>
          <p:nvPr/>
        </p:nvSpPr>
        <p:spPr>
          <a:xfrm>
            <a:off x="10664825" y="2289097"/>
            <a:ext cx="917575" cy="215462"/>
          </a:xfrm>
          <a:prstGeom prst="wedgeRoundRectCallout">
            <a:avLst>
              <a:gd name="adj1" fmla="val -72417"/>
              <a:gd name="adj2" fmla="val -167068"/>
              <a:gd name="adj3" fmla="val 16667"/>
            </a:avLst>
          </a:prstGeom>
          <a:solidFill>
            <a:schemeClr val="bg1">
              <a:alpha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0000"/>
                </a:solidFill>
              </a:rPr>
              <a:t>拟调整范围</a:t>
            </a:r>
          </a:p>
        </p:txBody>
      </p:sp>
      <p:graphicFrame>
        <p:nvGraphicFramePr>
          <p:cNvPr id="7" name="表格 6"/>
          <p:cNvGraphicFramePr/>
          <p:nvPr>
            <p:custDataLst>
              <p:tags r:id="rId2"/>
            </p:custDataLst>
            <p:extLst>
              <p:ext uri="{D42A27DB-BD31-4B8C-83A1-F6EECF244321}">
                <p14:modId xmlns:p14="http://schemas.microsoft.com/office/powerpoint/2010/main" val="3580502023"/>
              </p:ext>
            </p:extLst>
          </p:nvPr>
        </p:nvGraphicFramePr>
        <p:xfrm>
          <a:off x="1130663" y="5700198"/>
          <a:ext cx="3274373" cy="834372"/>
        </p:xfrm>
        <a:graphic>
          <a:graphicData uri="http://schemas.openxmlformats.org/drawingml/2006/table">
            <a:tbl>
              <a:tblPr firstRow="1" bandRow="1">
                <a:tableStyleId>{5C22544A-7EE6-4342-B048-85BDC9FD1C3A}</a:tableStyleId>
              </a:tblPr>
              <a:tblGrid>
                <a:gridCol w="441140">
                  <a:extLst>
                    <a:ext uri="{9D8B030D-6E8A-4147-A177-3AD203B41FA5}">
                      <a16:colId xmlns="" xmlns:a16="http://schemas.microsoft.com/office/drawing/2014/main" val="20000"/>
                    </a:ext>
                  </a:extLst>
                </a:gridCol>
                <a:gridCol w="344921">
                  <a:extLst>
                    <a:ext uri="{9D8B030D-6E8A-4147-A177-3AD203B41FA5}">
                      <a16:colId xmlns="" xmlns:a16="http://schemas.microsoft.com/office/drawing/2014/main" val="20001"/>
                    </a:ext>
                  </a:extLst>
                </a:gridCol>
                <a:gridCol w="448407">
                  <a:extLst>
                    <a:ext uri="{9D8B030D-6E8A-4147-A177-3AD203B41FA5}">
                      <a16:colId xmlns="" xmlns:a16="http://schemas.microsoft.com/office/drawing/2014/main" val="20002"/>
                    </a:ext>
                  </a:extLst>
                </a:gridCol>
                <a:gridCol w="413239">
                  <a:extLst>
                    <a:ext uri="{9D8B030D-6E8A-4147-A177-3AD203B41FA5}">
                      <a16:colId xmlns="" xmlns:a16="http://schemas.microsoft.com/office/drawing/2014/main" val="20003"/>
                    </a:ext>
                  </a:extLst>
                </a:gridCol>
                <a:gridCol w="536331">
                  <a:extLst>
                    <a:ext uri="{9D8B030D-6E8A-4147-A177-3AD203B41FA5}">
                      <a16:colId xmlns="" xmlns:a16="http://schemas.microsoft.com/office/drawing/2014/main" val="20004"/>
                    </a:ext>
                  </a:extLst>
                </a:gridCol>
                <a:gridCol w="457200">
                  <a:extLst>
                    <a:ext uri="{9D8B030D-6E8A-4147-A177-3AD203B41FA5}">
                      <a16:colId xmlns="" xmlns:a16="http://schemas.microsoft.com/office/drawing/2014/main" val="20005"/>
                    </a:ext>
                  </a:extLst>
                </a:gridCol>
                <a:gridCol w="386861">
                  <a:extLst>
                    <a:ext uri="{9D8B030D-6E8A-4147-A177-3AD203B41FA5}">
                      <a16:colId xmlns="" xmlns:a16="http://schemas.microsoft.com/office/drawing/2014/main" val="20006"/>
                    </a:ext>
                  </a:extLst>
                </a:gridCol>
                <a:gridCol w="246274">
                  <a:extLst>
                    <a:ext uri="{9D8B030D-6E8A-4147-A177-3AD203B41FA5}">
                      <a16:colId xmlns="" xmlns:a16="http://schemas.microsoft.com/office/drawing/2014/main" val="20008"/>
                    </a:ext>
                  </a:extLst>
                </a:gridCol>
              </a:tblGrid>
              <a:tr h="187200">
                <a:tc gridSpan="8">
                  <a:txBody>
                    <a:bodyPr/>
                    <a:lstStyle/>
                    <a:p>
                      <a:pPr indent="0" algn="ctr">
                        <a:buNone/>
                      </a:pPr>
                      <a:r>
                        <a:rPr lang="zh-CN" altLang="en-US" sz="800" b="0" dirty="0">
                          <a:solidFill>
                            <a:srgbClr val="000000"/>
                          </a:solidFill>
                          <a:latin typeface="微软雅黑" panose="020B0503020204020204" charset="-122"/>
                          <a:ea typeface="微软雅黑" panose="020B0503020204020204" charset="-122"/>
                        </a:rPr>
                        <a:t>调整</a:t>
                      </a:r>
                      <a:r>
                        <a:rPr lang="zh-CN" sz="800" b="0" dirty="0">
                          <a:solidFill>
                            <a:srgbClr val="000000"/>
                          </a:solidFill>
                          <a:latin typeface="微软雅黑" panose="020B0503020204020204" charset="-122"/>
                          <a:ea typeface="微软雅黑" panose="020B0503020204020204" charset="-122"/>
                        </a:rPr>
                        <a:t>前地块控制指标表</a:t>
                      </a:r>
                      <a:endParaRPr lang="zh-CN"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L w="6350" cap="flat" cmpd="sng" algn="ctr">
                      <a:solidFill>
                        <a:srgbClr val="000000"/>
                      </a:solidFill>
                      <a:prstDash val="solid"/>
                      <a:roun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74400">
                <a:tc>
                  <a:txBody>
                    <a:bodyPr/>
                    <a:lstStyle/>
                    <a:p>
                      <a:pPr indent="0" algn="ctr">
                        <a:buNone/>
                      </a:pPr>
                      <a:r>
                        <a:rPr lang="zh-CN" sz="800" b="0">
                          <a:solidFill>
                            <a:srgbClr val="000000"/>
                          </a:solidFill>
                          <a:latin typeface="微软雅黑" panose="020B0503020204020204" charset="-122"/>
                          <a:ea typeface="微软雅黑" panose="020B0503020204020204" charset="-122"/>
                        </a:rPr>
                        <a:t>地块</a:t>
                      </a:r>
                    </a:p>
                    <a:p>
                      <a:pPr indent="0" algn="ctr">
                        <a:buNone/>
                      </a:pPr>
                      <a:r>
                        <a:rPr lang="zh-CN" sz="800" b="0">
                          <a:solidFill>
                            <a:srgbClr val="000000"/>
                          </a:solidFill>
                          <a:latin typeface="微软雅黑" panose="020B0503020204020204" charset="-122"/>
                          <a:ea typeface="微软雅黑" panose="020B0503020204020204" charset="-122"/>
                        </a:rPr>
                        <a:t>编码</a:t>
                      </a:r>
                      <a:endParaRPr lang="zh-CN" altLang="en-US" sz="800" b="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面积（</a:t>
                      </a:r>
                      <a:r>
                        <a:rPr lang="zh-CN" sz="800" b="0" dirty="0" smtClean="0">
                          <a:solidFill>
                            <a:srgbClr val="000000"/>
                          </a:solidFill>
                          <a:latin typeface="微软雅黑" panose="020B0503020204020204" charset="-122"/>
                          <a:ea typeface="微软雅黑" panose="020B0503020204020204" charset="-122"/>
                          <a:cs typeface="微软雅黑" panose="020B0503020204020204" charset="-122"/>
                        </a:rPr>
                        <a:t>h</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m</a:t>
                      </a:r>
                      <a:r>
                        <a:rPr lang="en-US" altLang="zh-CN" sz="800" b="0" baseline="30000" dirty="0" smtClean="0">
                          <a:solidFill>
                            <a:srgbClr val="000000"/>
                          </a:solidFill>
                          <a:latin typeface="微软雅黑" panose="020B0503020204020204" charset="-122"/>
                          <a:ea typeface="微软雅黑" panose="020B0503020204020204" charset="-122"/>
                          <a:cs typeface="微软雅黑" panose="020B0503020204020204" charset="-122"/>
                        </a:rPr>
                        <a:t>2</a:t>
                      </a:r>
                      <a:r>
                        <a:rPr lang="zh-CN" sz="800" b="0" dirty="0" smtClean="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用地性质</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(代码)</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rPr>
                        <a:t>容积率</a:t>
                      </a:r>
                      <a:endParaRPr lang="zh-CN"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建筑密度</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建筑高度</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绿地率</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a:solidFill>
                            <a:srgbClr val="000000"/>
                          </a:solidFill>
                          <a:latin typeface="微软雅黑" panose="020B0503020204020204" charset="-122"/>
                          <a:ea typeface="微软雅黑" panose="020B0503020204020204" charset="-122"/>
                        </a:rPr>
                        <a:t>备注</a:t>
                      </a:r>
                      <a:endParaRPr lang="zh-CN" altLang="en-US" sz="800" b="0">
                        <a:solidFill>
                          <a:srgbClr val="000000"/>
                        </a:solidFill>
                        <a:latin typeface="微软雅黑" panose="020B0503020204020204" charset="-122"/>
                        <a:ea typeface="微软雅黑" panose="020B0503020204020204" charset="-122"/>
                      </a:endParaRPr>
                    </a:p>
                  </a:txBody>
                  <a:tcPr marL="14144" marR="14144" marT="14144" marB="50920" anchor="ctr">
                    <a:lnL w="6350" cap="flat" cmpd="sng" algn="ctr">
                      <a:solidFill>
                        <a:srgbClr val="000000"/>
                      </a:solidFill>
                      <a:prstDash val="solid"/>
                      <a:round/>
                      <a:headEnd type="none" w="med" len="med"/>
                      <a:tailEnd type="none" w="med" len="med"/>
                    </a:lnL>
                    <a:lnR w="6350" cap="flat" cmpd="sng">
                      <a:solidFill>
                        <a:srgbClr val="000000"/>
                      </a:solidFill>
                      <a:prstDash val="soli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72772">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A13-01</a:t>
                      </a:r>
                      <a:endParaRPr lang="en-US"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en-US" sz="800" b="0" dirty="0" smtClean="0">
                          <a:solidFill>
                            <a:srgbClr val="000000"/>
                          </a:solidFill>
                          <a:latin typeface="微软雅黑" panose="020B0503020204020204" charset="-122"/>
                          <a:ea typeface="微软雅黑" panose="020B0503020204020204" charset="-122"/>
                        </a:rPr>
                        <a:t>19.96</a:t>
                      </a:r>
                      <a:endParaRPr lang="en-US"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800" b="0" dirty="0" smtClean="0">
                          <a:solidFill>
                            <a:srgbClr val="000000"/>
                          </a:solidFill>
                          <a:latin typeface="微软雅黑" panose="020B0503020204020204" charset="-122"/>
                          <a:ea typeface="微软雅黑" panose="020B0503020204020204" charset="-122"/>
                        </a:rPr>
                        <a:t>100101</a:t>
                      </a:r>
                      <a:endParaRPr lang="en-US"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≥1.1</a:t>
                      </a:r>
                      <a:endParaRPr lang="en-US" altLang="zh-CN"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≥30</a:t>
                      </a:r>
                      <a:endParaRPr lang="en-US" altLang="zh-CN"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≤45</a:t>
                      </a:r>
                      <a:endParaRPr lang="en-US" altLang="zh-CN"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≤20</a:t>
                      </a:r>
                      <a:endParaRPr lang="en-US" altLang="zh-CN"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a:t>
                      </a:r>
                      <a:endParaRPr lang="zh-CN"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lgn="ctr">
                      <a:solidFill>
                        <a:srgbClr val="000000"/>
                      </a:solidFill>
                      <a:prstDash val="solid"/>
                      <a:round/>
                      <a:headEnd type="none" w="med" len="med"/>
                      <a:tailEnd type="none" w="med" len="med"/>
                    </a:lnL>
                    <a:lnR w="6350" cap="flat" cmpd="sng">
                      <a:solidFill>
                        <a:srgbClr val="000000"/>
                      </a:solidFill>
                      <a:prstDash val="soli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graphicFrame>
        <p:nvGraphicFramePr>
          <p:cNvPr id="30" name="表格 29"/>
          <p:cNvGraphicFramePr/>
          <p:nvPr>
            <p:custDataLst>
              <p:tags r:id="rId3"/>
            </p:custDataLst>
            <p:extLst>
              <p:ext uri="{D42A27DB-BD31-4B8C-83A1-F6EECF244321}">
                <p14:modId xmlns:p14="http://schemas.microsoft.com/office/powerpoint/2010/main" val="1452687094"/>
              </p:ext>
            </p:extLst>
          </p:nvPr>
        </p:nvGraphicFramePr>
        <p:xfrm>
          <a:off x="4477428" y="5700198"/>
          <a:ext cx="3321350" cy="833052"/>
        </p:xfrm>
        <a:graphic>
          <a:graphicData uri="http://schemas.openxmlformats.org/drawingml/2006/table">
            <a:tbl>
              <a:tblPr firstRow="1" bandRow="1">
                <a:tableStyleId>{5C22544A-7EE6-4342-B048-85BDC9FD1C3A}</a:tableStyleId>
              </a:tblPr>
              <a:tblGrid>
                <a:gridCol w="489672">
                  <a:extLst>
                    <a:ext uri="{9D8B030D-6E8A-4147-A177-3AD203B41FA5}">
                      <a16:colId xmlns="" xmlns:a16="http://schemas.microsoft.com/office/drawing/2014/main" val="20000"/>
                    </a:ext>
                  </a:extLst>
                </a:gridCol>
                <a:gridCol w="357710">
                  <a:extLst>
                    <a:ext uri="{9D8B030D-6E8A-4147-A177-3AD203B41FA5}">
                      <a16:colId xmlns="" xmlns:a16="http://schemas.microsoft.com/office/drawing/2014/main" val="20001"/>
                    </a:ext>
                  </a:extLst>
                </a:gridCol>
                <a:gridCol w="545508">
                  <a:extLst>
                    <a:ext uri="{9D8B030D-6E8A-4147-A177-3AD203B41FA5}">
                      <a16:colId xmlns="" xmlns:a16="http://schemas.microsoft.com/office/drawing/2014/main" val="20002"/>
                    </a:ext>
                  </a:extLst>
                </a:gridCol>
                <a:gridCol w="393481">
                  <a:extLst>
                    <a:ext uri="{9D8B030D-6E8A-4147-A177-3AD203B41FA5}">
                      <a16:colId xmlns="" xmlns:a16="http://schemas.microsoft.com/office/drawing/2014/main" val="20003"/>
                    </a:ext>
                  </a:extLst>
                </a:gridCol>
                <a:gridCol w="491851">
                  <a:extLst>
                    <a:ext uri="{9D8B030D-6E8A-4147-A177-3AD203B41FA5}">
                      <a16:colId xmlns="" xmlns:a16="http://schemas.microsoft.com/office/drawing/2014/main" val="20004"/>
                    </a:ext>
                  </a:extLst>
                </a:gridCol>
                <a:gridCol w="438195">
                  <a:extLst>
                    <a:ext uri="{9D8B030D-6E8A-4147-A177-3AD203B41FA5}">
                      <a16:colId xmlns="" xmlns:a16="http://schemas.microsoft.com/office/drawing/2014/main" val="20005"/>
                    </a:ext>
                  </a:extLst>
                </a:gridCol>
                <a:gridCol w="348767">
                  <a:extLst>
                    <a:ext uri="{9D8B030D-6E8A-4147-A177-3AD203B41FA5}">
                      <a16:colId xmlns="" xmlns:a16="http://schemas.microsoft.com/office/drawing/2014/main" val="20006"/>
                    </a:ext>
                  </a:extLst>
                </a:gridCol>
                <a:gridCol w="256166">
                  <a:extLst>
                    <a:ext uri="{9D8B030D-6E8A-4147-A177-3AD203B41FA5}">
                      <a16:colId xmlns="" xmlns:a16="http://schemas.microsoft.com/office/drawing/2014/main" val="20008"/>
                    </a:ext>
                  </a:extLst>
                </a:gridCol>
              </a:tblGrid>
              <a:tr h="180000">
                <a:tc gridSpan="8">
                  <a:txBody>
                    <a:bodyPr/>
                    <a:lstStyle/>
                    <a:p>
                      <a:pPr indent="0" algn="ctr">
                        <a:buNone/>
                      </a:pPr>
                      <a:r>
                        <a:rPr lang="zh-CN" altLang="en-US" sz="800" b="0" dirty="0">
                          <a:solidFill>
                            <a:srgbClr val="000000"/>
                          </a:solidFill>
                          <a:latin typeface="微软雅黑" panose="020B0503020204020204" charset="-122"/>
                          <a:ea typeface="微软雅黑" panose="020B0503020204020204" charset="-122"/>
                        </a:rPr>
                        <a:t>调整</a:t>
                      </a:r>
                      <a:r>
                        <a:rPr lang="zh-CN" sz="800" b="0" dirty="0">
                          <a:solidFill>
                            <a:srgbClr val="000000"/>
                          </a:solidFill>
                          <a:latin typeface="微软雅黑" panose="020B0503020204020204" charset="-122"/>
                          <a:ea typeface="微软雅黑" panose="020B0503020204020204" charset="-122"/>
                        </a:rPr>
                        <a:t>后地块控制指标表</a:t>
                      </a:r>
                      <a:endParaRPr lang="zh-CN"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L w="6350" cap="flat" cmpd="sng" algn="ctr">
                      <a:solidFill>
                        <a:srgbClr val="000000"/>
                      </a:solidFill>
                      <a:prstDash val="solid"/>
                      <a:roun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72468">
                <a:tc>
                  <a:txBody>
                    <a:bodyPr/>
                    <a:lstStyle/>
                    <a:p>
                      <a:pPr indent="0" algn="ctr">
                        <a:buNone/>
                      </a:pPr>
                      <a:r>
                        <a:rPr lang="zh-CN" sz="800" b="0" dirty="0">
                          <a:solidFill>
                            <a:srgbClr val="000000"/>
                          </a:solidFill>
                          <a:latin typeface="微软雅黑" panose="020B0503020204020204" charset="-122"/>
                          <a:ea typeface="微软雅黑" panose="020B0503020204020204" charset="-122"/>
                        </a:rPr>
                        <a:t>地块</a:t>
                      </a:r>
                    </a:p>
                    <a:p>
                      <a:pPr indent="0" algn="ctr">
                        <a:buNone/>
                      </a:pPr>
                      <a:r>
                        <a:rPr lang="zh-CN" sz="800" b="0" dirty="0">
                          <a:solidFill>
                            <a:srgbClr val="000000"/>
                          </a:solidFill>
                          <a:latin typeface="微软雅黑" panose="020B0503020204020204" charset="-122"/>
                          <a:ea typeface="微软雅黑" panose="020B0503020204020204" charset="-122"/>
                        </a:rPr>
                        <a:t>编码</a:t>
                      </a:r>
                      <a:endParaRPr lang="zh-CN"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面积（</a:t>
                      </a:r>
                      <a:r>
                        <a:rPr lang="zh-CN" sz="800" b="0" dirty="0" smtClean="0">
                          <a:solidFill>
                            <a:srgbClr val="000000"/>
                          </a:solidFill>
                          <a:latin typeface="微软雅黑" panose="020B0503020204020204" charset="-122"/>
                          <a:ea typeface="微软雅黑" panose="020B0503020204020204" charset="-122"/>
                          <a:cs typeface="微软雅黑" panose="020B0503020204020204" charset="-122"/>
                        </a:rPr>
                        <a:t>h</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m</a:t>
                      </a:r>
                      <a:r>
                        <a:rPr lang="en-US" altLang="zh-CN" sz="800" b="0" baseline="30000" dirty="0" smtClean="0">
                          <a:solidFill>
                            <a:srgbClr val="000000"/>
                          </a:solidFill>
                          <a:latin typeface="微软雅黑" panose="020B0503020204020204" charset="-122"/>
                          <a:ea typeface="微软雅黑" panose="020B0503020204020204" charset="-122"/>
                          <a:cs typeface="微软雅黑" panose="020B0503020204020204" charset="-122"/>
                        </a:rPr>
                        <a:t>2</a:t>
                      </a:r>
                      <a:r>
                        <a:rPr lang="zh-CN" sz="800" b="0" dirty="0" smtClean="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用地性质(代码)</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rPr>
                        <a:t>容积率</a:t>
                      </a:r>
                      <a:endParaRPr lang="zh-CN"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smtClean="0">
                          <a:solidFill>
                            <a:srgbClr val="000000"/>
                          </a:solidFill>
                          <a:latin typeface="微软雅黑" panose="020B0503020204020204" charset="-122"/>
                          <a:ea typeface="微软雅黑" panose="020B0503020204020204" charset="-122"/>
                          <a:cs typeface="微软雅黑" panose="020B0503020204020204" charset="-122"/>
                        </a:rPr>
                        <a:t>建筑</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rPr>
                        <a:t>系数</a:t>
                      </a:r>
                      <a:r>
                        <a:rPr lang="zh-CN" sz="800" b="0" dirty="0" smtClean="0">
                          <a:solidFill>
                            <a:srgbClr val="000000"/>
                          </a:solidFill>
                          <a:latin typeface="微软雅黑" panose="020B0503020204020204" charset="-122"/>
                          <a:ea typeface="微软雅黑" panose="020B0503020204020204" charset="-122"/>
                          <a:cs typeface="微软雅黑" panose="020B0503020204020204" charset="-122"/>
                        </a:rPr>
                        <a:t>（</a:t>
                      </a:r>
                      <a:r>
                        <a:rPr lang="zh-CN" sz="800" b="0" dirty="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建筑高度</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绿地率(%)</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a:solidFill>
                            <a:srgbClr val="000000"/>
                          </a:solidFill>
                          <a:latin typeface="微软雅黑" panose="020B0503020204020204" charset="-122"/>
                          <a:ea typeface="微软雅黑" panose="020B0503020204020204" charset="-122"/>
                        </a:rPr>
                        <a:t>备注</a:t>
                      </a:r>
                      <a:endParaRPr lang="zh-CN" altLang="en-US" sz="800" b="0">
                        <a:solidFill>
                          <a:srgbClr val="000000"/>
                        </a:solidFill>
                        <a:latin typeface="微软雅黑" panose="020B0503020204020204" charset="-122"/>
                        <a:ea typeface="微软雅黑" panose="020B0503020204020204" charset="-122"/>
                      </a:endParaRPr>
                    </a:p>
                  </a:txBody>
                  <a:tcPr marL="14144" marR="14144" marT="14144" marB="50920" anchor="ctr">
                    <a:lnL w="6350" cap="flat" cmpd="sng" algn="ctr">
                      <a:solidFill>
                        <a:srgbClr val="000000"/>
                      </a:solidFill>
                      <a:prstDash val="solid"/>
                      <a:round/>
                      <a:headEnd type="none" w="med" len="med"/>
                      <a:tailEnd type="none" w="med" len="med"/>
                    </a:lnL>
                    <a:lnR w="6350" cap="flat" cmpd="sng">
                      <a:solidFill>
                        <a:srgbClr val="000000"/>
                      </a:solidFill>
                      <a:prstDash val="soli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73600">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A13-01</a:t>
                      </a:r>
                      <a:endParaRPr lang="en-US"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800" b="0" dirty="0" smtClean="0">
                          <a:solidFill>
                            <a:srgbClr val="000000"/>
                          </a:solidFill>
                          <a:latin typeface="微软雅黑" panose="020B0503020204020204" charset="-122"/>
                          <a:ea typeface="微软雅黑" panose="020B0503020204020204" charset="-122"/>
                        </a:rPr>
                        <a:t>19.96</a:t>
                      </a:r>
                      <a:endParaRPr lang="en-US"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800" b="0" dirty="0" smtClean="0">
                          <a:solidFill>
                            <a:srgbClr val="000000"/>
                          </a:solidFill>
                          <a:latin typeface="微软雅黑" panose="020B0503020204020204" charset="-122"/>
                          <a:ea typeface="微软雅黑" panose="020B0503020204020204" charset="-122"/>
                        </a:rPr>
                        <a:t>100102</a:t>
                      </a:r>
                      <a:endParaRPr lang="en-US"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a:t>
                      </a:r>
                      <a:r>
                        <a:rPr lang="en-US" altLang="zh-CN" sz="800" b="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0.5</a:t>
                      </a:r>
                      <a:endParaRPr lang="en-US" altLang="en-US" sz="800" b="0"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14144" marR="14144" marT="14144" marB="50920" anchor="ctr">
                    <a:lnL w="6350" cap="flat" cmpd="sng" algn="ctr">
                      <a:solidFill>
                        <a:srgbClr val="000000"/>
                      </a:solidFill>
                      <a:prstDash val="solid"/>
                      <a:roun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a:t>
                      </a:r>
                      <a:r>
                        <a:rPr lang="en-US" altLang="zh-CN" sz="800" b="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en-US" sz="800" b="0"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≤80</a:t>
                      </a:r>
                      <a:endParaRPr lang="en-US" altLang="zh-CN"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 b="0" dirty="0" smtClean="0">
                          <a:solidFill>
                            <a:srgbClr val="000000"/>
                          </a:solidFill>
                          <a:latin typeface="微软雅黑" panose="020B0503020204020204" charset="-122"/>
                          <a:ea typeface="微软雅黑" panose="020B0503020204020204" charset="-122"/>
                        </a:rPr>
                        <a:t>≤20</a:t>
                      </a:r>
                      <a:r>
                        <a:rPr lang="en-US" sz="800" b="0" dirty="0" smtClean="0">
                          <a:solidFill>
                            <a:srgbClr val="000000"/>
                          </a:solidFill>
                          <a:latin typeface="微软雅黑" panose="020B0503020204020204" charset="-122"/>
                          <a:ea typeface="微软雅黑" panose="020B0503020204020204" charset="-122"/>
                        </a:rPr>
                        <a:t> </a:t>
                      </a:r>
                      <a:endParaRPr lang="en-US"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altLang="zh-CN" sz="800" b="0" dirty="0" smtClean="0">
                          <a:solidFill>
                            <a:srgbClr val="000000"/>
                          </a:solidFill>
                          <a:latin typeface="微软雅黑" panose="020B0503020204020204" charset="-122"/>
                          <a:ea typeface="微软雅黑" panose="020B0503020204020204" charset="-122"/>
                        </a:rPr>
                        <a:t>--</a:t>
                      </a:r>
                      <a:endParaRPr lang="zh-CN"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lgn="ctr">
                      <a:solidFill>
                        <a:srgbClr val="000000"/>
                      </a:solidFill>
                      <a:prstDash val="solid"/>
                      <a:round/>
                      <a:headEnd type="none" w="med" len="med"/>
                      <a:tailEnd type="none" w="med" len="med"/>
                    </a:lnL>
                    <a:lnR w="6350" cap="flat" cmpd="sng">
                      <a:solidFill>
                        <a:srgbClr val="000000"/>
                      </a:solidFill>
                      <a:prstDash val="soli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graphicFrame>
        <p:nvGraphicFramePr>
          <p:cNvPr id="35" name="表格 34"/>
          <p:cNvGraphicFramePr/>
          <p:nvPr>
            <p:custDataLst>
              <p:tags r:id="rId4"/>
            </p:custDataLst>
            <p:extLst>
              <p:ext uri="{D42A27DB-BD31-4B8C-83A1-F6EECF244321}">
                <p14:modId xmlns:p14="http://schemas.microsoft.com/office/powerpoint/2010/main" val="3015008148"/>
              </p:ext>
            </p:extLst>
          </p:nvPr>
        </p:nvGraphicFramePr>
        <p:xfrm>
          <a:off x="61595" y="5696048"/>
          <a:ext cx="1014260" cy="837202"/>
        </p:xfrm>
        <a:graphic>
          <a:graphicData uri="http://schemas.openxmlformats.org/drawingml/2006/table">
            <a:tbl>
              <a:tblPr firstRow="1" bandRow="1">
                <a:tableStyleId>{5C22544A-7EE6-4342-B048-85BDC9FD1C3A}</a:tableStyleId>
              </a:tblPr>
              <a:tblGrid>
                <a:gridCol w="476571">
                  <a:extLst>
                    <a:ext uri="{9D8B030D-6E8A-4147-A177-3AD203B41FA5}">
                      <a16:colId xmlns="" xmlns:a16="http://schemas.microsoft.com/office/drawing/2014/main" val="20000"/>
                    </a:ext>
                  </a:extLst>
                </a:gridCol>
                <a:gridCol w="537689">
                  <a:extLst>
                    <a:ext uri="{9D8B030D-6E8A-4147-A177-3AD203B41FA5}">
                      <a16:colId xmlns="" xmlns:a16="http://schemas.microsoft.com/office/drawing/2014/main" val="20001"/>
                    </a:ext>
                  </a:extLst>
                </a:gridCol>
              </a:tblGrid>
              <a:tr h="201163">
                <a:tc gridSpan="2">
                  <a:txBody>
                    <a:bodyPr/>
                    <a:lstStyle/>
                    <a:p>
                      <a:pPr indent="0" algn="ctr">
                        <a:buNone/>
                      </a:pPr>
                      <a:r>
                        <a:rPr lang="zh-CN" sz="800" b="0" dirty="0">
                          <a:solidFill>
                            <a:srgbClr val="000000"/>
                          </a:solidFill>
                          <a:latin typeface="微软雅黑" panose="020B0503020204020204" charset="-122"/>
                          <a:ea typeface="微软雅黑" panose="020B0503020204020204" charset="-122"/>
                        </a:rPr>
                        <a:t>地块面积增减表</a:t>
                      </a: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88654">
                <a:tc>
                  <a:txBody>
                    <a:bodyPr/>
                    <a:lstStyle/>
                    <a:p>
                      <a:pPr indent="0" algn="ctr">
                        <a:buNone/>
                      </a:pPr>
                      <a:r>
                        <a:rPr lang="zh-CN" sz="800" b="0">
                          <a:solidFill>
                            <a:srgbClr val="000000"/>
                          </a:solidFill>
                          <a:latin typeface="微软雅黑" panose="020B0503020204020204" charset="-122"/>
                          <a:ea typeface="微软雅黑" panose="020B0503020204020204" charset="-122"/>
                        </a:rPr>
                        <a:t>地块</a:t>
                      </a:r>
                    </a:p>
                    <a:p>
                      <a:pPr indent="0" algn="ctr">
                        <a:buNone/>
                      </a:pPr>
                      <a:r>
                        <a:rPr lang="zh-CN" sz="800" b="0">
                          <a:solidFill>
                            <a:srgbClr val="000000"/>
                          </a:solidFill>
                          <a:latin typeface="微软雅黑" panose="020B0503020204020204" charset="-122"/>
                          <a:ea typeface="微软雅黑" panose="020B0503020204020204" charset="-122"/>
                        </a:rPr>
                        <a:t>编码</a:t>
                      </a:r>
                      <a:endParaRPr lang="zh-CN" altLang="en-US" sz="800" b="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面积</a:t>
                      </a:r>
                    </a:p>
                    <a:p>
                      <a:pPr indent="0" algn="ctr">
                        <a:buNone/>
                      </a:pPr>
                      <a:r>
                        <a:rPr lang="zh-CN" sz="800" b="0" dirty="0">
                          <a:solidFill>
                            <a:srgbClr val="000000"/>
                          </a:solidFill>
                          <a:latin typeface="微软雅黑" panose="020B0503020204020204" charset="-122"/>
                          <a:ea typeface="微软雅黑" panose="020B0503020204020204" charset="-122"/>
                          <a:cs typeface="微软雅黑" panose="020B0503020204020204" charset="-122"/>
                        </a:rPr>
                        <a:t>（</a:t>
                      </a:r>
                      <a:r>
                        <a:rPr lang="zh-CN" sz="800" b="0" dirty="0" smtClean="0">
                          <a:solidFill>
                            <a:srgbClr val="000000"/>
                          </a:solidFill>
                          <a:latin typeface="微软雅黑" panose="020B0503020204020204" charset="-122"/>
                          <a:ea typeface="微软雅黑" panose="020B0503020204020204" charset="-122"/>
                          <a:cs typeface="微软雅黑" panose="020B0503020204020204" charset="-122"/>
                        </a:rPr>
                        <a:t>h</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m</a:t>
                      </a:r>
                      <a:r>
                        <a:rPr lang="en-US" altLang="zh-CN" sz="800" b="0" baseline="30000" dirty="0" smtClean="0">
                          <a:solidFill>
                            <a:srgbClr val="000000"/>
                          </a:solidFill>
                          <a:latin typeface="微软雅黑" panose="020B0503020204020204" charset="-122"/>
                          <a:ea typeface="微软雅黑" panose="020B0503020204020204" charset="-122"/>
                          <a:cs typeface="微软雅黑" panose="020B0503020204020204" charset="-122"/>
                        </a:rPr>
                        <a:t>2</a:t>
                      </a:r>
                      <a:r>
                        <a:rPr lang="zh-CN" sz="800" b="0" dirty="0" smtClean="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47385">
                <a:tc>
                  <a:txBody>
                    <a:bodyPr/>
                    <a:lstStyle/>
                    <a:p>
                      <a:pPr indent="0" algn="ctr">
                        <a:buNone/>
                      </a:pPr>
                      <a:r>
                        <a:rPr lang="en-US" sz="800" b="0" dirty="0" smtClean="0">
                          <a:solidFill>
                            <a:srgbClr val="000000"/>
                          </a:solidFill>
                          <a:latin typeface="微软雅黑" panose="020B0503020204020204" charset="-122"/>
                          <a:ea typeface="微软雅黑" panose="020B0503020204020204" charset="-122"/>
                        </a:rPr>
                        <a:t>A13-01</a:t>
                      </a:r>
                      <a:endParaRPr lang="en-US"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800" b="0" dirty="0" smtClean="0">
                          <a:solidFill>
                            <a:srgbClr val="000000"/>
                          </a:solidFill>
                          <a:latin typeface="微软雅黑" panose="020B0503020204020204" charset="-122"/>
                          <a:ea typeface="微软雅黑" panose="020B0503020204020204" charset="-122"/>
                        </a:rPr>
                        <a:t>0.00</a:t>
                      </a:r>
                      <a:endParaRPr lang="en-US" altLang="en-US" sz="800" b="0" dirty="0">
                        <a:solidFill>
                          <a:srgbClr val="000000"/>
                        </a:solidFill>
                        <a:latin typeface="微软雅黑" panose="020B0503020204020204" charset="-122"/>
                        <a:ea typeface="微软雅黑" panose="020B0503020204020204" charset="-122"/>
                      </a:endParaRPr>
                    </a:p>
                  </a:txBody>
                  <a:tcPr marL="14144" marR="14144" marT="14144" marB="5092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13" name="文本框 12">
            <a:extLst>
              <a:ext uri="{FF2B5EF4-FFF2-40B4-BE49-F238E27FC236}">
                <a16:creationId xmlns="" xmlns:a16="http://schemas.microsoft.com/office/drawing/2014/main" id="{22351B37-36BA-84DF-ADA7-C82712AF2D3B}"/>
              </a:ext>
            </a:extLst>
          </p:cNvPr>
          <p:cNvSpPr txBox="1"/>
          <p:nvPr/>
        </p:nvSpPr>
        <p:spPr>
          <a:xfrm>
            <a:off x="8771084" y="6438582"/>
            <a:ext cx="1136015" cy="246221"/>
          </a:xfrm>
          <a:prstGeom prst="rect">
            <a:avLst/>
          </a:prstGeom>
          <a:noFill/>
        </p:spPr>
        <p:txBody>
          <a:bodyPr wrap="square" rtlCol="0">
            <a:spAutoFit/>
          </a:bodyPr>
          <a:lstStyle/>
          <a:p>
            <a:pPr algn="ctr"/>
            <a:r>
              <a:rPr lang="zh-CN" altLang="en-US" sz="1000" b="1" dirty="0"/>
              <a:t>调整前</a:t>
            </a:r>
          </a:p>
        </p:txBody>
      </p:sp>
      <p:sp>
        <p:nvSpPr>
          <p:cNvPr id="16" name="文本框 15">
            <a:extLst>
              <a:ext uri="{FF2B5EF4-FFF2-40B4-BE49-F238E27FC236}">
                <a16:creationId xmlns="" xmlns:a16="http://schemas.microsoft.com/office/drawing/2014/main" id="{71B202BE-72BA-115B-CC79-729A067FEEDE}"/>
              </a:ext>
            </a:extLst>
          </p:cNvPr>
          <p:cNvSpPr txBox="1"/>
          <p:nvPr/>
        </p:nvSpPr>
        <p:spPr>
          <a:xfrm>
            <a:off x="10639886" y="6438582"/>
            <a:ext cx="1136015" cy="246221"/>
          </a:xfrm>
          <a:prstGeom prst="rect">
            <a:avLst/>
          </a:prstGeom>
          <a:noFill/>
        </p:spPr>
        <p:txBody>
          <a:bodyPr wrap="square" rtlCol="0">
            <a:spAutoFit/>
          </a:bodyPr>
          <a:lstStyle/>
          <a:p>
            <a:pPr algn="ctr"/>
            <a:r>
              <a:rPr lang="zh-CN" altLang="en-US" sz="1000" b="1" dirty="0"/>
              <a:t>调整后</a:t>
            </a:r>
          </a:p>
        </p:txBody>
      </p:sp>
      <p:pic>
        <p:nvPicPr>
          <p:cNvPr id="1026" name="Picture 2"/>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9880" t="3746" r="5316"/>
          <a:stretch/>
        </p:blipFill>
        <p:spPr bwMode="auto">
          <a:xfrm>
            <a:off x="8297446" y="713198"/>
            <a:ext cx="541754" cy="50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rot="1160922">
            <a:off x="10044637" y="2789312"/>
            <a:ext cx="247557" cy="461665"/>
          </a:xfrm>
          <a:prstGeom prst="rect">
            <a:avLst/>
          </a:prstGeom>
          <a:noFill/>
        </p:spPr>
        <p:txBody>
          <a:bodyPr wrap="square" rtlCol="0">
            <a:spAutoFit/>
          </a:bodyPr>
          <a:lstStyle/>
          <a:p>
            <a:r>
              <a:rPr lang="zh-CN" altLang="en-US" sz="800" dirty="0" smtClean="0"/>
              <a:t>金江河</a:t>
            </a:r>
            <a:endParaRPr lang="zh-CN" altLang="en-US" sz="800" dirty="0"/>
          </a:p>
        </p:txBody>
      </p:sp>
      <p:pic>
        <p:nvPicPr>
          <p:cNvPr id="1027" name="Picture 3"/>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8345555" y="4506655"/>
            <a:ext cx="1866112" cy="1924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10269095" y="4509229"/>
            <a:ext cx="1866112" cy="1924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TZjN2Q4YWMxMWVjNTQwZjY5ZDQ5ZWJhNjU1MWMwYTE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1f9bde53-085c-4ac0-9db8-f827847556ee}"/>
  <p:tag name="TABLE_ENDDRAG_ORIGIN_RECT" val="267*87"/>
  <p:tag name="TABLE_ENDDRAG_RECT" val="72*448*267*87"/>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d9e40fbc-87af-4c77-857f-d85b845fd339}"/>
  <p:tag name="TABLE_ENDDRAG_ORIGIN_RECT" val="269*89"/>
  <p:tag name="TABLE_ENDDRAG_RECT" val="336*447*269*89"/>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ff1b4ba7-7e3b-4782-b330-6de6fad9c213}"/>
  <p:tag name="TABLE_ENDDRAG_ORIGIN_RECT" val="65*86"/>
  <p:tag name="TABLE_ENDDRAG_RECT" val="3*450*65*8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993</Words>
  <Application>Microsoft Office PowerPoint</Application>
  <PresentationFormat>自定义</PresentationFormat>
  <Paragraphs>75</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PC</cp:lastModifiedBy>
  <cp:revision>113</cp:revision>
  <cp:lastPrinted>2023-07-20T06:38:51Z</cp:lastPrinted>
  <dcterms:created xsi:type="dcterms:W3CDTF">2021-05-26T08:43:00Z</dcterms:created>
  <dcterms:modified xsi:type="dcterms:W3CDTF">2023-07-21T06:17:27Z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A3FBB0BB7697453F8AF432C5B60AE7EA</vt:lpwstr>
  </property>
</Properties>
</file>