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12192000" cy="6858000"/>
  <p:notesSz cx="14355763" cy="9926638"/>
  <p:custDataLst>
    <p:tags r:id="rId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33" y="-91"/>
      </p:cViewPr>
      <p:guideLst>
        <p:guide orient="horz" pos="2330"/>
        <p:guide pos="38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6220830" cy="49633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8131612" y="0"/>
            <a:ext cx="6220830" cy="49633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B8CA1CEC-2B6A-4D4E-A363-CF002382205C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6220830" cy="49633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8131612" y="9428584"/>
            <a:ext cx="6220830" cy="49633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9F78F5EC-094D-4EE9-8502-1357F98F16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36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612" y="2"/>
            <a:ext cx="6220830" cy="498055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D2A48B96-639E-45A3-A0BA-2464DFDB1FAA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0525" y="1239838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577" y="4777195"/>
            <a:ext cx="11484610" cy="3908614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6220830" cy="498054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612" y="9428585"/>
            <a:ext cx="6220830" cy="498054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0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地块区位-Model"/>
          <p:cNvPicPr>
            <a:picLocks noChangeAspect="1"/>
          </p:cNvPicPr>
          <p:nvPr/>
        </p:nvPicPr>
        <p:blipFill>
          <a:blip r:embed="rId5" cstate="print"/>
          <a:srcRect l="25142" t="15446" r="8032" b="38645"/>
          <a:stretch>
            <a:fillRect/>
          </a:stretch>
        </p:blipFill>
        <p:spPr>
          <a:xfrm>
            <a:off x="8447405" y="594995"/>
            <a:ext cx="3644265" cy="2849880"/>
          </a:xfrm>
          <a:prstGeom prst="rect">
            <a:avLst/>
          </a:prstGeom>
          <a:ln w="15875">
            <a:noFill/>
          </a:ln>
        </p:spPr>
      </p:pic>
      <p:sp>
        <p:nvSpPr>
          <p:cNvPr id="15" name="矩形 14"/>
          <p:cNvSpPr/>
          <p:nvPr/>
        </p:nvSpPr>
        <p:spPr>
          <a:xfrm>
            <a:off x="8326755" y="535305"/>
            <a:ext cx="3902710" cy="298323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9712325" y="1176020"/>
            <a:ext cx="2008505" cy="1485900"/>
            <a:chOff x="15448" y="1193"/>
            <a:chExt cx="3163" cy="2340"/>
          </a:xfrm>
        </p:grpSpPr>
        <p:sp>
          <p:nvSpPr>
            <p:cNvPr id="45" name="文本框 44"/>
            <p:cNvSpPr txBox="1"/>
            <p:nvPr/>
          </p:nvSpPr>
          <p:spPr>
            <a:xfrm rot="240000">
              <a:off x="16751" y="2615"/>
              <a:ext cx="19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/>
                <a:t>经</a:t>
              </a:r>
            </a:p>
            <a:p>
              <a:r>
                <a:rPr lang="zh-CN" altLang="en-US" sz="800"/>
                <a:t>开</a:t>
              </a:r>
            </a:p>
            <a:p>
              <a:r>
                <a:rPr lang="zh-CN" altLang="en-US" sz="800"/>
                <a:t>大</a:t>
              </a:r>
            </a:p>
            <a:p>
              <a:r>
                <a:rPr lang="zh-CN" altLang="en-US" sz="800"/>
                <a:t>道</a:t>
              </a:r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16417" y="1305"/>
              <a:ext cx="360" cy="504"/>
            </a:xfrm>
            <a:custGeom>
              <a:avLst/>
              <a:gdLst>
                <a:gd name="connisteX0" fmla="*/ 0 w 228600"/>
                <a:gd name="connsiteY0" fmla="*/ 38100 h 320040"/>
                <a:gd name="connisteX1" fmla="*/ 22860 w 228600"/>
                <a:gd name="connsiteY1" fmla="*/ 297180 h 320040"/>
                <a:gd name="connisteX2" fmla="*/ 228600 w 228600"/>
                <a:gd name="connsiteY2" fmla="*/ 320040 h 320040"/>
                <a:gd name="connisteX3" fmla="*/ 205740 w 228600"/>
                <a:gd name="connsiteY3" fmla="*/ 0 h 320040"/>
                <a:gd name="connisteX4" fmla="*/ 0 w 228600"/>
                <a:gd name="connsiteY4" fmla="*/ 38100 h 3200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28600" h="320040">
                  <a:moveTo>
                    <a:pt x="0" y="38100"/>
                  </a:moveTo>
                  <a:lnTo>
                    <a:pt x="22860" y="297180"/>
                  </a:lnTo>
                  <a:lnTo>
                    <a:pt x="228600" y="320040"/>
                  </a:lnTo>
                  <a:lnTo>
                    <a:pt x="205740" y="0"/>
                  </a:lnTo>
                  <a:lnTo>
                    <a:pt x="0" y="381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7" name="圆角矩形标注 16"/>
            <p:cNvSpPr/>
            <p:nvPr/>
          </p:nvSpPr>
          <p:spPr>
            <a:xfrm>
              <a:off x="17141" y="1477"/>
              <a:ext cx="1470" cy="510"/>
            </a:xfrm>
            <a:prstGeom prst="wedgeRoundRectCallout">
              <a:avLst>
                <a:gd name="adj1" fmla="val -81836"/>
                <a:gd name="adj2" fmla="val -31568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 fontAlgn="auto"/>
              <a:r>
                <a:rPr lang="zh-CN" altLang="en-US" sz="1200" kern="1000" spc="-100">
                  <a:solidFill>
                    <a:schemeClr val="tx1"/>
                  </a:solidFill>
                  <a:uFillTx/>
                </a:rPr>
                <a:t>拟调整范围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6314" y="1290"/>
              <a:ext cx="771" cy="553"/>
              <a:chOff x="16314" y="1290"/>
              <a:chExt cx="771" cy="553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16314" y="1290"/>
                <a:ext cx="725" cy="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b="1">
                    <a:latin typeface="微软雅黑" panose="020B0503020204020204" charset="-122"/>
                    <a:ea typeface="微软雅黑" panose="020B0503020204020204" charset="-122"/>
                  </a:rPr>
                  <a:t>E4-3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16360" y="1554"/>
                <a:ext cx="725" cy="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b="1">
                    <a:latin typeface="微软雅黑" panose="020B0503020204020204" charset="-122"/>
                    <a:ea typeface="微软雅黑" panose="020B0503020204020204" charset="-122"/>
                  </a:rPr>
                  <a:t>E5-1</a:t>
                </a: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15787" y="2288"/>
              <a:ext cx="129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/>
                <a:t>达州绕城公路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5448" y="1193"/>
              <a:ext cx="96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800"/>
                <a:t>七河路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4196715" y="600710"/>
            <a:ext cx="3902710" cy="298323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690" y="13335"/>
            <a:ext cx="12141200" cy="5219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/>
              <a:t> </a:t>
            </a:r>
            <a:r>
              <a:rPr lang="zh-CN" altLang="en-US" sz="2400">
                <a:sym typeface="+mn-ea"/>
              </a:rPr>
              <a:t>达州市高新区核心区控制性详细规划局部地块（</a:t>
            </a:r>
            <a:r>
              <a:rPr lang="zh-CN" altLang="en-US" sz="2400" dirty="0">
                <a:sym typeface="+mn-ea"/>
              </a:rPr>
              <a:t>E4-3、E5-1</a:t>
            </a:r>
            <a:r>
              <a:rPr lang="zh-CN" altLang="en-US" sz="2400">
                <a:sym typeface="+mn-ea"/>
              </a:rPr>
              <a:t>）规划调整方案公示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36195" y="521727"/>
            <a:ext cx="7902575" cy="5085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ts val="1450"/>
              </a:lnSpc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sym typeface="+mn-ea"/>
              </a:rPr>
              <a:t>公示说明</a:t>
            </a:r>
            <a:endParaRPr lang="zh-CN" altLang="en-US" sz="1200" dirty="0"/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      《</a:t>
            </a:r>
            <a:r>
              <a:rPr lang="zh-CN" altLang="en-US" sz="1200" dirty="0">
                <a:sym typeface="+mn-ea"/>
              </a:rPr>
              <a:t> 达州市高新区核心区控制性详细规划局部地块规划调整方</a:t>
            </a:r>
            <a:r>
              <a:rPr lang="zh-CN" altLang="en-US" sz="1200" dirty="0" smtClean="0">
                <a:sym typeface="+mn-ea"/>
              </a:rPr>
              <a:t>案</a:t>
            </a:r>
            <a:r>
              <a:rPr lang="zh-CN" altLang="en-US" sz="1200" dirty="0" smtClean="0"/>
              <a:t>》</a:t>
            </a:r>
            <a:r>
              <a:rPr lang="zh-CN" altLang="en-US" sz="1200" dirty="0"/>
              <a:t>是在《达州市城市总体规划</a:t>
            </a:r>
            <a:r>
              <a:rPr lang="zh-CN" altLang="en-US" sz="1200" dirty="0" smtClean="0"/>
              <a:t>》《</a:t>
            </a:r>
            <a:r>
              <a:rPr lang="zh-CN" altLang="en-US" sz="1200" dirty="0"/>
              <a:t>达州市高新区核心区控制性详细规划》的指导下，对高新区核心区控制性详细规划局部地块进行的优化调整</a:t>
            </a:r>
            <a:r>
              <a:rPr lang="zh-CN" altLang="en-US" sz="1200" dirty="0" smtClean="0"/>
              <a:t>。该调整方案已经达州市国土空间规划委员会第</a:t>
            </a:r>
            <a:r>
              <a:rPr lang="en-US" altLang="zh-CN" sz="1200" dirty="0" smtClean="0"/>
              <a:t>5</a:t>
            </a:r>
            <a:r>
              <a:rPr lang="zh-CN" altLang="en-US" sz="1200" dirty="0" smtClean="0"/>
              <a:t>次常务会审议通过，</a:t>
            </a:r>
            <a:r>
              <a:rPr lang="zh-CN" altLang="en-US" sz="1200" dirty="0"/>
              <a:t>现将该调整方案内容进行公示，</a:t>
            </a:r>
            <a:r>
              <a:rPr lang="zh-CN" altLang="en-US" sz="1200" dirty="0" smtClean="0"/>
              <a:t>接受社</a:t>
            </a:r>
            <a:r>
              <a:rPr lang="zh-CN" altLang="en-US" sz="1200" dirty="0"/>
              <a:t>会公众的审阅。若对此调整方案有异议或者疑问者，请与我局联系。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                       </a:t>
            </a:r>
            <a:r>
              <a:rPr lang="en-US" altLang="zh-CN" sz="1200" dirty="0"/>
              <a:t>                                                                                                                                                 </a:t>
            </a:r>
            <a:r>
              <a:rPr lang="zh-CN" altLang="en-US" sz="1200" dirty="0"/>
              <a:t> 达州市自然资源和规划局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                                 </a:t>
            </a:r>
            <a:r>
              <a:rPr lang="en-US" altLang="zh-CN" sz="1200" dirty="0"/>
              <a:t>                                                                                                                                               </a:t>
            </a:r>
            <a:r>
              <a:rPr lang="en-US" altLang="zh-CN" sz="1200" dirty="0">
                <a:sym typeface="+mn-ea"/>
              </a:rPr>
              <a:t>   </a:t>
            </a:r>
            <a:r>
              <a:rPr lang="zh-CN" altLang="en-US" sz="1200" dirty="0">
                <a:sym typeface="+mn-ea"/>
              </a:rPr>
              <a:t>202</a:t>
            </a:r>
            <a:r>
              <a:rPr lang="en-US" altLang="zh-CN" sz="1200" dirty="0">
                <a:sym typeface="+mn-ea"/>
              </a:rPr>
              <a:t>2</a:t>
            </a:r>
            <a:r>
              <a:rPr lang="zh-CN" altLang="en-US" sz="1200" dirty="0" smtClean="0">
                <a:sym typeface="+mn-ea"/>
              </a:rPr>
              <a:t>年</a:t>
            </a:r>
            <a:r>
              <a:rPr lang="en-US" altLang="zh-CN" sz="1200" dirty="0" smtClean="0">
                <a:sym typeface="+mn-ea"/>
              </a:rPr>
              <a:t>6</a:t>
            </a:r>
            <a:r>
              <a:rPr lang="zh-CN" altLang="en-US" sz="1200" dirty="0" smtClean="0">
                <a:sym typeface="+mn-ea"/>
              </a:rPr>
              <a:t>月</a:t>
            </a:r>
            <a:r>
              <a:rPr lang="en-US" altLang="zh-CN" sz="1200" smtClean="0">
                <a:sym typeface="+mn-ea"/>
              </a:rPr>
              <a:t>6</a:t>
            </a:r>
            <a:r>
              <a:rPr lang="zh-CN" altLang="en-US" sz="1200" smtClean="0">
                <a:sym typeface="+mn-ea"/>
              </a:rPr>
              <a:t>日</a:t>
            </a:r>
            <a:endParaRPr lang="zh-CN" altLang="en-US" sz="1200" dirty="0"/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公示时间：</a:t>
            </a:r>
            <a:r>
              <a:rPr lang="en-US" altLang="zh-CN" sz="1200" dirty="0"/>
              <a:t>10</a:t>
            </a:r>
            <a:r>
              <a:rPr lang="zh-CN" altLang="en-US" sz="1200" dirty="0"/>
              <a:t>天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公示地点：达州市自然资源和规划局官网；达州市城市规划馆</a:t>
            </a:r>
            <a:r>
              <a:rPr lang="zh-CN" altLang="en-US" sz="1200" dirty="0" smtClean="0"/>
              <a:t>内；高新区办公区。</a:t>
            </a:r>
            <a:endParaRPr lang="zh-CN" altLang="en-US" sz="1200" dirty="0"/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公示期限：2022</a:t>
            </a:r>
            <a:r>
              <a:rPr lang="zh-CN" altLang="en-US" sz="1200" dirty="0" smtClean="0"/>
              <a:t>年</a:t>
            </a:r>
            <a:r>
              <a:rPr lang="en-US" altLang="zh-CN" sz="1200" dirty="0" smtClean="0"/>
              <a:t>6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6</a:t>
            </a:r>
            <a:r>
              <a:rPr lang="zh-CN" altLang="en-US" sz="1200" dirty="0" smtClean="0"/>
              <a:t>日</a:t>
            </a:r>
            <a:r>
              <a:rPr lang="zh-CN" altLang="en-US" sz="1200" dirty="0"/>
              <a:t>至2022</a:t>
            </a:r>
            <a:r>
              <a:rPr lang="zh-CN" altLang="en-US" sz="1200" dirty="0" smtClean="0"/>
              <a:t>年</a:t>
            </a:r>
            <a:r>
              <a:rPr lang="en-US" altLang="zh-CN" sz="1200" dirty="0"/>
              <a:t>6</a:t>
            </a:r>
            <a:r>
              <a:rPr lang="zh-CN" altLang="en-US" sz="1200" dirty="0" smtClean="0"/>
              <a:t>月</a:t>
            </a:r>
            <a:r>
              <a:rPr lang="en-US" altLang="zh-CN" sz="1200" dirty="0" smtClean="0"/>
              <a:t>15</a:t>
            </a:r>
            <a:r>
              <a:rPr lang="zh-CN" altLang="en-US" sz="1200" dirty="0" smtClean="0"/>
              <a:t>日</a:t>
            </a:r>
            <a:endParaRPr lang="zh-CN" altLang="en-US" sz="1200" dirty="0"/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项目名称：</a:t>
            </a:r>
            <a:r>
              <a:rPr lang="zh-CN" altLang="en-US" sz="1200" dirty="0">
                <a:sym typeface="+mn-ea"/>
              </a:rPr>
              <a:t>  达州市高新区核心区控制性详细规划E4-3、E5-1地块规划调整方</a:t>
            </a:r>
            <a:r>
              <a:rPr lang="zh-CN" altLang="en-US" sz="1200" dirty="0" smtClean="0">
                <a:sym typeface="+mn-ea"/>
              </a:rPr>
              <a:t>案</a:t>
            </a:r>
            <a:endParaRPr lang="zh-CN" altLang="en-US" sz="1200" dirty="0">
              <a:sym typeface="+mn-ea"/>
            </a:endParaRPr>
          </a:p>
          <a:p>
            <a:pPr algn="just" fontAlgn="auto">
              <a:lnSpc>
                <a:spcPts val="1450"/>
              </a:lnSpc>
            </a:pPr>
            <a:r>
              <a:rPr lang="zh-CN" altLang="en-US" sz="1200" b="1" dirty="0">
                <a:latin typeface="微软雅黑" panose="020B0503020204020204" charset="-122"/>
                <a:ea typeface="微软雅黑" panose="020B0503020204020204" charset="-122"/>
              </a:rPr>
              <a:t>调整内容：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1.项目概</a:t>
            </a:r>
            <a:r>
              <a:rPr lang="zh-CN" altLang="en-US" sz="1200" dirty="0" smtClean="0"/>
              <a:t>况</a:t>
            </a:r>
          </a:p>
          <a:p>
            <a:pPr algn="just" fontAlgn="auto">
              <a:lnSpc>
                <a:spcPts val="1450"/>
              </a:lnSpc>
            </a:pPr>
            <a:r>
              <a:rPr lang="en-US" altLang="zh-CN" sz="1200" dirty="0" smtClean="0"/>
              <a:t>         </a:t>
            </a:r>
            <a:r>
              <a:rPr lang="zh-CN" sz="1200" dirty="0" smtClean="0"/>
              <a:t>为</a:t>
            </a:r>
            <a:r>
              <a:rPr lang="zh-CN" sz="1200" dirty="0"/>
              <a:t>满足数</a:t>
            </a:r>
            <a:r>
              <a:rPr lang="zh-CN" sz="1200" dirty="0" smtClean="0"/>
              <a:t>字</a:t>
            </a:r>
            <a:r>
              <a:rPr lang="zh-CN" altLang="en-US" sz="1200" dirty="0" smtClean="0"/>
              <a:t>经济</a:t>
            </a:r>
            <a:r>
              <a:rPr lang="zh-CN" sz="1200" dirty="0" smtClean="0"/>
              <a:t>和</a:t>
            </a:r>
            <a:r>
              <a:rPr lang="zh-CN" altLang="en-US" sz="1200" dirty="0" smtClean="0"/>
              <a:t>电子</a:t>
            </a:r>
            <a:r>
              <a:rPr lang="zh-CN" sz="1200" dirty="0" smtClean="0"/>
              <a:t>信</a:t>
            </a:r>
            <a:r>
              <a:rPr lang="zh-CN" sz="1200" dirty="0"/>
              <a:t>息产业发展需求</a:t>
            </a:r>
            <a:r>
              <a:rPr lang="zh-CN" sz="1200" dirty="0" smtClean="0"/>
              <a:t>，</a:t>
            </a:r>
            <a:r>
              <a:rPr lang="zh-CN" altLang="en-US" sz="1200" dirty="0" smtClean="0"/>
              <a:t>落实党代会提出的标准厂房建设目标，</a:t>
            </a:r>
            <a:r>
              <a:rPr lang="zh-CN" sz="1200" dirty="0" smtClean="0"/>
              <a:t>高</a:t>
            </a:r>
            <a:r>
              <a:rPr lang="zh-CN" sz="1200" dirty="0"/>
              <a:t>新区决定启动秦巴数字和信息产业园二期建设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，拟将产业核心区</a:t>
            </a:r>
            <a:r>
              <a:rPr lang="zh-CN" altLang="zh-CN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E4-3及E5-1地块进行规划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调整。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2.调整内容：</a:t>
            </a:r>
          </a:p>
          <a:p>
            <a:pPr>
              <a:lnSpc>
                <a:spcPts val="1450"/>
              </a:lnSpc>
            </a:pPr>
            <a:r>
              <a:rPr lang="zh-CN" altLang="en-US" sz="1200" dirty="0">
                <a:sym typeface="+mn-ea"/>
              </a:rPr>
              <a:t> </a:t>
            </a:r>
            <a:r>
              <a:rPr lang="zh-CN" altLang="en-US" sz="1200" dirty="0" smtClean="0">
                <a:sym typeface="+mn-ea"/>
              </a:rPr>
              <a:t>        地</a:t>
            </a:r>
            <a:r>
              <a:rPr lang="zh-CN" altLang="en-US" sz="1200" dirty="0">
                <a:sym typeface="+mn-ea"/>
              </a:rPr>
              <a:t>块</a:t>
            </a:r>
            <a:r>
              <a:rPr lang="zh-CN" altLang="en-US" sz="1200" dirty="0" smtClean="0">
                <a:sym typeface="+mn-ea"/>
              </a:rPr>
              <a:t>E4-3西</a:t>
            </a:r>
            <a:r>
              <a:rPr lang="zh-CN" altLang="en-US" sz="1200" dirty="0">
                <a:sym typeface="+mn-ea"/>
              </a:rPr>
              <a:t>侧绿化隔离</a:t>
            </a:r>
            <a:r>
              <a:rPr lang="zh-CN" altLang="en-US" sz="1200" dirty="0" smtClean="0">
                <a:sym typeface="+mn-ea"/>
              </a:rPr>
              <a:t>带向西侧缩减</a:t>
            </a:r>
            <a:r>
              <a:rPr lang="en-US" altLang="zh-CN" sz="1200" dirty="0" smtClean="0">
                <a:sym typeface="+mn-ea"/>
              </a:rPr>
              <a:t>5</a:t>
            </a:r>
            <a:r>
              <a:rPr lang="zh-CN" altLang="en-US" sz="1200" dirty="0" smtClean="0">
                <a:sym typeface="+mn-ea"/>
              </a:rPr>
              <a:t>米</a:t>
            </a:r>
            <a:r>
              <a:rPr lang="zh-CN" altLang="en-US" sz="1200" dirty="0" smtClean="0"/>
              <a:t>，</a:t>
            </a:r>
            <a:r>
              <a:rPr lang="zh-CN" altLang="en-US" sz="1200" dirty="0"/>
              <a:t>调整后 </a:t>
            </a:r>
            <a:r>
              <a:rPr lang="en-US" altLang="zh-CN" sz="1200" dirty="0"/>
              <a:t>E4</a:t>
            </a:r>
            <a:r>
              <a:rPr lang="en-US" altLang="zh-CN" sz="1200" b="1" dirty="0"/>
              <a:t>-</a:t>
            </a:r>
            <a:r>
              <a:rPr lang="en-US" altLang="zh-CN" sz="1200" dirty="0"/>
              <a:t>3 </a:t>
            </a:r>
            <a:r>
              <a:rPr lang="zh-CN" altLang="en-US" sz="1200" dirty="0"/>
              <a:t>地块拆</a:t>
            </a:r>
            <a:r>
              <a:rPr lang="zh-CN" altLang="en-US" sz="1200" dirty="0" smtClean="0"/>
              <a:t>分为 </a:t>
            </a:r>
            <a:r>
              <a:rPr lang="en-US" altLang="zh-CN" sz="1200" dirty="0"/>
              <a:t>E4</a:t>
            </a:r>
            <a:r>
              <a:rPr lang="en-US" altLang="zh-CN" sz="1200" b="1" dirty="0"/>
              <a:t>-</a:t>
            </a:r>
            <a:r>
              <a:rPr lang="en-US" altLang="zh-CN" sz="1200" dirty="0"/>
              <a:t>3</a:t>
            </a:r>
            <a:r>
              <a:rPr lang="en-US" altLang="zh-CN" sz="1200" b="1" dirty="0"/>
              <a:t>-</a:t>
            </a:r>
            <a:r>
              <a:rPr lang="en-US" altLang="zh-CN" sz="1200" dirty="0"/>
              <a:t>1 </a:t>
            </a:r>
            <a:r>
              <a:rPr lang="zh-CN" altLang="en-US" sz="1200" dirty="0"/>
              <a:t>和 </a:t>
            </a:r>
            <a:r>
              <a:rPr lang="en-US" altLang="zh-CN" sz="1200" dirty="0"/>
              <a:t>E4</a:t>
            </a:r>
            <a:r>
              <a:rPr lang="en-US" altLang="zh-CN" sz="1200" b="1" dirty="0"/>
              <a:t>-</a:t>
            </a:r>
            <a:r>
              <a:rPr lang="en-US" altLang="zh-CN" sz="1200" dirty="0"/>
              <a:t>3</a:t>
            </a:r>
            <a:r>
              <a:rPr lang="en-US" altLang="zh-CN" sz="1200" b="1" dirty="0"/>
              <a:t>-</a:t>
            </a:r>
            <a:r>
              <a:rPr lang="en-US" altLang="zh-CN" sz="1200" dirty="0"/>
              <a:t>2 </a:t>
            </a:r>
            <a:r>
              <a:rPr lang="zh-CN" altLang="en-US" sz="1200" dirty="0"/>
              <a:t>两个地块，</a:t>
            </a:r>
            <a:r>
              <a:rPr lang="en-US" altLang="zh-CN" sz="1200" dirty="0"/>
              <a:t>E4</a:t>
            </a:r>
            <a:r>
              <a:rPr lang="en-US" altLang="zh-CN" sz="1200" b="1" dirty="0"/>
              <a:t>-</a:t>
            </a:r>
            <a:r>
              <a:rPr lang="en-US" altLang="zh-CN" sz="1200" dirty="0"/>
              <a:t>3</a:t>
            </a:r>
            <a:r>
              <a:rPr lang="en-US" altLang="zh-CN" sz="1200" b="1" dirty="0"/>
              <a:t>-</a:t>
            </a:r>
            <a:r>
              <a:rPr lang="en-US" altLang="zh-CN" sz="1200" dirty="0"/>
              <a:t>1 </a:t>
            </a:r>
            <a:r>
              <a:rPr lang="zh-CN" altLang="en-US" sz="1200" dirty="0"/>
              <a:t>地块用地性质不变</a:t>
            </a:r>
            <a:r>
              <a:rPr lang="zh-CN" altLang="en-US" sz="1200" dirty="0" smtClean="0"/>
              <a:t>，</a:t>
            </a:r>
            <a:r>
              <a:rPr lang="en-US" altLang="zh-CN" sz="1200" dirty="0" smtClean="0"/>
              <a:t>E4</a:t>
            </a:r>
            <a:r>
              <a:rPr lang="en-US" altLang="zh-CN" sz="1200" b="1" dirty="0" smtClean="0"/>
              <a:t>-</a:t>
            </a:r>
            <a:r>
              <a:rPr lang="en-US" altLang="zh-CN" sz="1200" dirty="0" smtClean="0"/>
              <a:t>3</a:t>
            </a:r>
            <a:r>
              <a:rPr lang="en-US" altLang="zh-CN" sz="1200" b="1" dirty="0" smtClean="0"/>
              <a:t>-</a:t>
            </a:r>
            <a:r>
              <a:rPr lang="en-US" altLang="zh-CN" sz="1200" dirty="0" smtClean="0"/>
              <a:t>2 </a:t>
            </a:r>
            <a:r>
              <a:rPr lang="zh-CN" altLang="en-US" sz="1200" dirty="0"/>
              <a:t>地</a:t>
            </a:r>
            <a:r>
              <a:rPr lang="zh-CN" altLang="en-US" sz="1200" dirty="0" smtClean="0"/>
              <a:t>块用</a:t>
            </a:r>
            <a:r>
              <a:rPr lang="zh-CN" altLang="en-US" sz="1200" dirty="0"/>
              <a:t>地性</a:t>
            </a:r>
            <a:r>
              <a:rPr lang="zh-CN" altLang="en-US" sz="1200" dirty="0" smtClean="0"/>
              <a:t>质为</a:t>
            </a:r>
            <a:r>
              <a:rPr lang="zh-CN" altLang="en-US" sz="1200" dirty="0"/>
              <a:t>一类工业用</a:t>
            </a:r>
            <a:r>
              <a:rPr lang="zh-CN" altLang="en-US" sz="1200" dirty="0" smtClean="0"/>
              <a:t>地。调</a:t>
            </a:r>
            <a:r>
              <a:rPr lang="zh-CN" altLang="en-US" sz="1200" dirty="0"/>
              <a:t>整后的 </a:t>
            </a:r>
            <a:r>
              <a:rPr lang="en-US" altLang="zh-CN" sz="1200" dirty="0"/>
              <a:t>E5</a:t>
            </a:r>
            <a:r>
              <a:rPr lang="en-US" altLang="zh-CN" sz="1200" b="1" dirty="0"/>
              <a:t>-</a:t>
            </a:r>
            <a:r>
              <a:rPr lang="en-US" altLang="zh-CN" sz="1200" dirty="0"/>
              <a:t>1 </a:t>
            </a:r>
            <a:r>
              <a:rPr lang="zh-CN" altLang="en-US" sz="1200" dirty="0"/>
              <a:t>地块用地性质为一类工业用</a:t>
            </a:r>
            <a:r>
              <a:rPr lang="zh-CN" altLang="en-US" sz="1200" dirty="0" smtClean="0"/>
              <a:t>地</a:t>
            </a:r>
            <a:r>
              <a:rPr lang="zh-CN" altLang="en-US" sz="1200" dirty="0" smtClean="0">
                <a:sym typeface="+mn-ea"/>
              </a:rPr>
              <a:t>。</a:t>
            </a:r>
            <a:endParaRPr lang="zh-CN" altLang="en-US" sz="1200" dirty="0">
              <a:sym typeface="+mn-ea"/>
            </a:endParaRPr>
          </a:p>
          <a:p>
            <a:pPr algn="just" fontAlgn="auto">
              <a:lnSpc>
                <a:spcPts val="1450"/>
              </a:lnSpc>
            </a:pPr>
            <a:r>
              <a:rPr lang="zh-CN" altLang="en-US" sz="1200" b="1" dirty="0"/>
              <a:t>附注：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1.陈述申辩意见反馈方式：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    </a:t>
            </a:r>
            <a:r>
              <a:rPr lang="zh-CN" altLang="en-US" sz="1200" dirty="0" smtClean="0"/>
              <a:t>  （</a:t>
            </a:r>
            <a:r>
              <a:rPr lang="zh-CN" altLang="en-US" sz="1200" dirty="0"/>
              <a:t>1）信函反馈意见：请邮寄至达州市通川区西外镇凤凰大道386号（达州市自然资源和规划局国土空间规划科）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   </a:t>
            </a:r>
            <a:r>
              <a:rPr lang="zh-CN" altLang="en-US" sz="1200" dirty="0" smtClean="0"/>
              <a:t>   </a:t>
            </a:r>
            <a:r>
              <a:rPr lang="zh-CN" altLang="en-US" sz="1200" dirty="0"/>
              <a:t>（2）咨询电话：0818-</a:t>
            </a:r>
            <a:r>
              <a:rPr lang="en-US" altLang="zh-CN" sz="1200" dirty="0"/>
              <a:t>2143757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2.有效反馈意见期：信函反馈意见邮戳日不应超过意见反馈期最后一天，逾期视为无效意见，不予采纳。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3.有效反馈意见：注明真实联系人姓名、联系电话、联系地址，如反馈意见不准确或不完整、无法及时进一步核对有关情况的视为无效意见。</a:t>
            </a:r>
          </a:p>
          <a:p>
            <a:pPr algn="just" fontAlgn="auto">
              <a:lnSpc>
                <a:spcPts val="1450"/>
              </a:lnSpc>
            </a:pPr>
            <a:r>
              <a:rPr lang="zh-CN" altLang="en-US" sz="1200" dirty="0"/>
              <a:t>4.查询网址：http://zrzyj.dazhou.gov.cn/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8282305" y="546735"/>
            <a:ext cx="0" cy="628523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901305" y="3583940"/>
            <a:ext cx="43281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7900670" y="594995"/>
            <a:ext cx="428625" cy="3510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>
                <a:sym typeface="+mn-ea"/>
              </a:rPr>
              <a:t>高新区核心区局部地块调整范围</a:t>
            </a:r>
            <a:endParaRPr lang="zh-CN" altLang="en-US" sz="1600"/>
          </a:p>
        </p:txBody>
      </p:sp>
      <p:cxnSp>
        <p:nvCxnSpPr>
          <p:cNvPr id="24" name="直接连接符 23"/>
          <p:cNvCxnSpPr/>
          <p:nvPr/>
        </p:nvCxnSpPr>
        <p:spPr>
          <a:xfrm>
            <a:off x="59055" y="551180"/>
            <a:ext cx="17145" cy="63017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901305" y="546735"/>
            <a:ext cx="1905" cy="62865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2210415" y="540385"/>
            <a:ext cx="16510" cy="63169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85725" y="5501005"/>
            <a:ext cx="7818120" cy="63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/>
          <p:cNvSpPr txBox="1"/>
          <p:nvPr/>
        </p:nvSpPr>
        <p:spPr>
          <a:xfrm>
            <a:off x="7886065" y="4140200"/>
            <a:ext cx="428625" cy="1665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/>
              <a:t>调整细节图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310880" y="4059555"/>
            <a:ext cx="1945005" cy="2216150"/>
            <a:chOff x="16367" y="5537"/>
            <a:chExt cx="2769" cy="3154"/>
          </a:xfrm>
        </p:grpSpPr>
        <p:pic>
          <p:nvPicPr>
            <p:cNvPr id="77" name="图片 76" descr="地块区位-Model"/>
            <p:cNvPicPr>
              <a:picLocks noChangeAspect="1"/>
            </p:cNvPicPr>
            <p:nvPr/>
          </p:nvPicPr>
          <p:blipFill>
            <a:blip r:embed="rId6"/>
            <a:srcRect l="56047" t="23356" r="31852" b="64530"/>
            <a:stretch>
              <a:fillRect/>
            </a:stretch>
          </p:blipFill>
          <p:spPr>
            <a:xfrm>
              <a:off x="16367" y="5537"/>
              <a:ext cx="2769" cy="3154"/>
            </a:xfrm>
            <a:prstGeom prst="rect">
              <a:avLst/>
            </a:prstGeom>
            <a:ln w="158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79" name="任意多边形 78"/>
            <p:cNvSpPr/>
            <p:nvPr/>
          </p:nvSpPr>
          <p:spPr>
            <a:xfrm>
              <a:off x="17310" y="6165"/>
              <a:ext cx="780" cy="1200"/>
            </a:xfrm>
            <a:custGeom>
              <a:avLst/>
              <a:gdLst>
                <a:gd name="connisteX0" fmla="*/ 9525 w 495300"/>
                <a:gd name="connsiteY0" fmla="*/ 66675 h 762000"/>
                <a:gd name="connisteX1" fmla="*/ 0 w 495300"/>
                <a:gd name="connsiteY1" fmla="*/ 762000 h 762000"/>
                <a:gd name="connisteX2" fmla="*/ 457200 w 495300"/>
                <a:gd name="connsiteY2" fmla="*/ 723900 h 762000"/>
                <a:gd name="connisteX3" fmla="*/ 495300 w 495300"/>
                <a:gd name="connsiteY3" fmla="*/ 0 h 762000"/>
                <a:gd name="connisteX4" fmla="*/ 9525 w 495300"/>
                <a:gd name="connsiteY4" fmla="*/ 66675 h 762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495300" h="762000">
                  <a:moveTo>
                    <a:pt x="9525" y="66675"/>
                  </a:moveTo>
                  <a:lnTo>
                    <a:pt x="0" y="762000"/>
                  </a:lnTo>
                  <a:lnTo>
                    <a:pt x="457200" y="723900"/>
                  </a:lnTo>
                  <a:lnTo>
                    <a:pt x="495300" y="0"/>
                  </a:lnTo>
                  <a:lnTo>
                    <a:pt x="9525" y="66675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17439" y="6406"/>
              <a:ext cx="725" cy="835"/>
              <a:chOff x="16381" y="1156"/>
              <a:chExt cx="725" cy="835"/>
            </a:xfrm>
          </p:grpSpPr>
          <p:sp>
            <p:nvSpPr>
              <p:cNvPr id="88" name="文本框 87"/>
              <p:cNvSpPr txBox="1"/>
              <p:nvPr/>
            </p:nvSpPr>
            <p:spPr>
              <a:xfrm>
                <a:off x="16381" y="1156"/>
                <a:ext cx="725" cy="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b="1">
                    <a:latin typeface="微软雅黑" panose="020B0503020204020204" charset="-122"/>
                    <a:ea typeface="微软雅黑" panose="020B0503020204020204" charset="-122"/>
                  </a:rPr>
                  <a:t>E4-3</a:t>
                </a: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16381" y="1730"/>
                <a:ext cx="725" cy="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600" b="1">
                    <a:latin typeface="微软雅黑" panose="020B0503020204020204" charset="-122"/>
                    <a:ea typeface="微软雅黑" panose="020B0503020204020204" charset="-122"/>
                  </a:rPr>
                  <a:t>E5-1</a:t>
                </a: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10347960" y="4059555"/>
            <a:ext cx="1847215" cy="2241550"/>
            <a:chOff x="16355" y="8395"/>
            <a:chExt cx="2774" cy="3366"/>
          </a:xfrm>
        </p:grpSpPr>
        <p:pic>
          <p:nvPicPr>
            <p:cNvPr id="78" name="图片 77" descr="调整后-Model"/>
            <p:cNvPicPr>
              <a:picLocks noChangeAspect="1"/>
            </p:cNvPicPr>
            <p:nvPr/>
          </p:nvPicPr>
          <p:blipFill>
            <a:blip r:embed="rId7" cstate="print"/>
            <a:srcRect l="6695" t="-677" r="14655" b="893"/>
            <a:stretch>
              <a:fillRect/>
            </a:stretch>
          </p:blipFill>
          <p:spPr>
            <a:xfrm>
              <a:off x="16355" y="8395"/>
              <a:ext cx="2774" cy="336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0" name="任意多边形 79"/>
            <p:cNvSpPr/>
            <p:nvPr/>
          </p:nvSpPr>
          <p:spPr>
            <a:xfrm>
              <a:off x="17524" y="9221"/>
              <a:ext cx="860" cy="1604"/>
            </a:xfrm>
            <a:custGeom>
              <a:avLst/>
              <a:gdLst>
                <a:gd name="connisteX0" fmla="*/ 9525 w 495300"/>
                <a:gd name="connsiteY0" fmla="*/ 66675 h 762000"/>
                <a:gd name="connisteX1" fmla="*/ 0 w 495300"/>
                <a:gd name="connsiteY1" fmla="*/ 762000 h 762000"/>
                <a:gd name="connisteX2" fmla="*/ 457200 w 495300"/>
                <a:gd name="connsiteY2" fmla="*/ 723900 h 762000"/>
                <a:gd name="connisteX3" fmla="*/ 495300 w 495300"/>
                <a:gd name="connsiteY3" fmla="*/ 0 h 762000"/>
                <a:gd name="connisteX4" fmla="*/ 9525 w 495300"/>
                <a:gd name="connsiteY4" fmla="*/ 66675 h 762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495300" h="762000">
                  <a:moveTo>
                    <a:pt x="9525" y="66675"/>
                  </a:moveTo>
                  <a:lnTo>
                    <a:pt x="0" y="762000"/>
                  </a:lnTo>
                  <a:lnTo>
                    <a:pt x="457200" y="723900"/>
                  </a:lnTo>
                  <a:lnTo>
                    <a:pt x="495300" y="0"/>
                  </a:lnTo>
                  <a:lnTo>
                    <a:pt x="9525" y="66675"/>
                  </a:lnTo>
                  <a:close/>
                </a:path>
              </a:pathLst>
            </a:custGeom>
            <a:noFill/>
            <a:ln w="158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7660" y="9411"/>
              <a:ext cx="725" cy="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b="1">
                  <a:latin typeface="微软雅黑" panose="020B0503020204020204" charset="-122"/>
                  <a:ea typeface="微软雅黑" panose="020B0503020204020204" charset="-122"/>
                </a:rPr>
                <a:t>E4-3-1</a:t>
              </a: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17592" y="9764"/>
              <a:ext cx="725" cy="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b="1">
                  <a:latin typeface="微软雅黑" panose="020B0503020204020204" charset="-122"/>
                  <a:ea typeface="微软雅黑" panose="020B0503020204020204" charset="-122"/>
                </a:rPr>
                <a:t>E4-3-2</a:t>
              </a: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7659" y="10237"/>
              <a:ext cx="725" cy="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b="1">
                  <a:latin typeface="微软雅黑" panose="020B0503020204020204" charset="-122"/>
                  <a:ea typeface="微软雅黑" panose="020B0503020204020204" charset="-122"/>
                </a:rPr>
                <a:t>E5-1</a:t>
              </a:r>
            </a:p>
          </p:txBody>
        </p:sp>
      </p:grpSp>
      <p:cxnSp>
        <p:nvCxnSpPr>
          <p:cNvPr id="25" name="直接连接符 24"/>
          <p:cNvCxnSpPr/>
          <p:nvPr/>
        </p:nvCxnSpPr>
        <p:spPr>
          <a:xfrm flipV="1">
            <a:off x="66675" y="6842125"/>
            <a:ext cx="12162790" cy="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5" name="表格 9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46254810"/>
              </p:ext>
            </p:extLst>
          </p:nvPr>
        </p:nvGraphicFramePr>
        <p:xfrm>
          <a:off x="85726" y="5531681"/>
          <a:ext cx="3909059" cy="1282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2"/>
                <a:gridCol w="485778"/>
                <a:gridCol w="606201"/>
                <a:gridCol w="603076"/>
                <a:gridCol w="443714"/>
                <a:gridCol w="434340"/>
                <a:gridCol w="424966"/>
                <a:gridCol w="528082"/>
              </a:tblGrid>
              <a:tr h="29312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地块编号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地块面积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用地性质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容积率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建筑密度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绿地率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建筑限高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调整前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E4-3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64755㎡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altLang="zh-CN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</a:rPr>
                        <a:t>（97.14亩）</a:t>
                      </a:r>
                      <a:endParaRPr lang="zh-CN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商服用地(B)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≤2.0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≤35%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≥20%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 100m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调整后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E4-3-1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altLang="zh-CN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25845</a:t>
                      </a:r>
                      <a:r>
                        <a:rPr lang="zh-CN" sz="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㎡</a:t>
                      </a:r>
                      <a:endParaRPr lang="zh-CN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zh-CN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（</a:t>
                      </a:r>
                      <a:r>
                        <a:rPr lang="en-US" altLang="zh-CN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38.76</a:t>
                      </a:r>
                      <a:r>
                        <a:rPr lang="zh-CN" altLang="zh-CN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亩</a:t>
                      </a:r>
                      <a:r>
                        <a:rPr lang="zh-CN" altLang="zh-CN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）</a:t>
                      </a:r>
                      <a:endParaRPr lang="zh-CN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商服用地(B)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≤2.0</a:t>
                      </a:r>
                      <a:endParaRPr lang="en-US" altLang="en-US" sz="8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≤35%</a:t>
                      </a:r>
                      <a:endParaRPr lang="en-US" altLang="en-US" sz="8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≥20%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 100m</a:t>
                      </a:r>
                      <a:endParaRPr lang="en-US" altLang="en-US" sz="800" b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3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E4-3-2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39980㎡</a:t>
                      </a:r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altLang="zh-CN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（59.97亩）</a:t>
                      </a:r>
                      <a:endParaRPr lang="zh-CN" sz="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一类工业用地（M1）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≥2.0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≥30%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≤20%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≤40m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8" name="文本框 57"/>
          <p:cNvSpPr txBox="1"/>
          <p:nvPr/>
        </p:nvSpPr>
        <p:spPr>
          <a:xfrm>
            <a:off x="8894445" y="6326505"/>
            <a:ext cx="724535" cy="275590"/>
          </a:xfrm>
          <a:prstGeom prst="rect">
            <a:avLst/>
          </a:prstGeom>
          <a:solidFill>
            <a:srgbClr val="F4B183"/>
          </a:solidFill>
        </p:spPr>
        <p:txBody>
          <a:bodyPr wrap="square" rtlCol="0">
            <a:spAutoFit/>
          </a:bodyPr>
          <a:lstStyle/>
          <a:p>
            <a:r>
              <a:rPr lang="zh-CN" altLang="zh-CN" sz="12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调整前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989310" y="6326505"/>
            <a:ext cx="724535" cy="275590"/>
          </a:xfrm>
          <a:prstGeom prst="rect">
            <a:avLst/>
          </a:prstGeom>
          <a:solidFill>
            <a:srgbClr val="F4B183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zh-CN" sz="1200" b="1">
                <a:solidFill>
                  <a:srgbClr val="FF0000"/>
                </a:solidFill>
                <a:latin typeface="方正小标宋简体" panose="02000000000000000000" charset="-122"/>
                <a:ea typeface="方正小标宋简体" panose="02000000000000000000" charset="-122"/>
              </a:rPr>
              <a:t>调整后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2735807"/>
              </p:ext>
            </p:extLst>
          </p:nvPr>
        </p:nvGraphicFramePr>
        <p:xfrm>
          <a:off x="4007779" y="5526014"/>
          <a:ext cx="3869690" cy="1015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95"/>
                <a:gridCol w="487045"/>
                <a:gridCol w="542925"/>
                <a:gridCol w="596900"/>
                <a:gridCol w="439420"/>
                <a:gridCol w="487045"/>
                <a:gridCol w="363855"/>
                <a:gridCol w="522605"/>
              </a:tblGrid>
              <a:tr h="30328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地块编号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地块面积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用地性质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容积率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建筑密度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绿地率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建筑限高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48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调整前</a:t>
                      </a:r>
                      <a:endParaRPr lang="en-US" altLang="en-US" sz="800" b="1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dirty="0">
                          <a:sym typeface="+mn-ea"/>
                        </a:rPr>
                        <a:t>E5-1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69408㎡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（104.11亩）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商服用地(B)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≤2.0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≤35%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≥20%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≤ 100m</a:t>
                      </a:r>
                      <a:endParaRPr lang="en-US" altLang="en-US" sz="8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6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调整后</a:t>
                      </a:r>
                      <a:endParaRPr lang="en-US" altLang="en-US" sz="800" b="1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sym typeface="+mn-ea"/>
                        </a:rPr>
                        <a:t>E5-1</a:t>
                      </a:r>
                      <a:endParaRPr lang="en-US" altLang="en-US" sz="800" b="0" dirty="0">
                        <a:solidFill>
                          <a:schemeClr val="tx1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69408㎡</a:t>
                      </a:r>
                    </a:p>
                    <a:p>
                      <a:pPr algn="ctr">
                        <a:buClrTx/>
                        <a:buSzTx/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（104.11亩）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一类工业用地（M1）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≥2.0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≥30%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≤20%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</a:rPr>
                        <a:t>≤40m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M2MTk4NjcwYWM4MDlmZjhmMjk2NThjY2Y3NmJiMGU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92afd1f-9900-4297-b931-56460511fc79}"/>
  <p:tag name="TABLE_ENDDRAG_ORIGIN_RECT" val="312*103"/>
  <p:tag name="TABLE_ENDDRAG_RECT" val="309*435*312*1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a9be63f-d613-4416-b5e3-815afd472c3d}"/>
  <p:tag name="TABLE_ENDDRAG_ORIGIN_RECT" val="304*104"/>
  <p:tag name="TABLE_ENDDRAG_RECT" val="6*434*304*10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926</Words>
  <Application>Microsoft Office PowerPoint</Application>
  <PresentationFormat>自定义</PresentationFormat>
  <Paragraphs>97</Paragraphs>
  <Slides>1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" baseType="lpstr">
      <vt:lpstr>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PC</cp:lastModifiedBy>
  <cp:revision>54</cp:revision>
  <cp:lastPrinted>2022-05-27T07:35:17Z</cp:lastPrinted>
  <dcterms:created xsi:type="dcterms:W3CDTF">2021-05-26T08:43:00Z</dcterms:created>
  <dcterms:modified xsi:type="dcterms:W3CDTF">2022-06-06T07:15:37Z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ICV">
    <vt:lpwstr>1B442E0679E747C997773F93428D6128</vt:lpwstr>
  </property>
</Properties>
</file>