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9690" y="13335"/>
            <a:ext cx="1214120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 </a:t>
            </a:r>
            <a:r>
              <a:rPr lang="zh-CN" altLang="en-US" sz="2400"/>
              <a:t>达州市翠屏山片区</a:t>
            </a:r>
            <a:r>
              <a:rPr lang="zh-CN" altLang="en-US" sz="2400">
                <a:sym typeface="+mn-ea"/>
              </a:rPr>
              <a:t>控制性详细规划</a:t>
            </a:r>
            <a:r>
              <a:rPr lang="zh-CN" altLang="en-US" sz="2400"/>
              <a:t>B02-01-0</a:t>
            </a:r>
            <a:r>
              <a:rPr lang="en-US" altLang="zh-CN" sz="2400"/>
              <a:t>2</a:t>
            </a:r>
            <a:r>
              <a:rPr lang="zh-CN" altLang="en-US" sz="2400"/>
              <a:t>与B02-02-02地块规划指标调整方案公示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85725" y="585470"/>
            <a:ext cx="7795260" cy="4974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 fontAlgn="auto">
              <a:lnSpc>
                <a:spcPts val="1360"/>
              </a:lnSpc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sym typeface="+mn-ea"/>
              </a:rPr>
              <a:t>公示说明</a:t>
            </a:r>
            <a:endParaRPr lang="zh-CN" altLang="en-US" sz="1600"/>
          </a:p>
          <a:p>
            <a:pPr fontAlgn="auto">
              <a:lnSpc>
                <a:spcPts val="1360"/>
              </a:lnSpc>
            </a:pPr>
            <a:r>
              <a:rPr lang="zh-CN" altLang="en-US" sz="1400"/>
              <a:t>      </a:t>
            </a:r>
            <a:r>
              <a:rPr lang="zh-CN" altLang="en-US" sz="1200"/>
              <a:t>《达州市翠屏山片区</a:t>
            </a:r>
            <a:r>
              <a:rPr lang="zh-CN" altLang="en-US" sz="1200">
                <a:sym typeface="+mn-ea"/>
              </a:rPr>
              <a:t>控制性详细规划B02-01-0</a:t>
            </a:r>
            <a:r>
              <a:rPr lang="en-US" altLang="zh-CN" sz="1200">
                <a:sym typeface="+mn-ea"/>
              </a:rPr>
              <a:t>2</a:t>
            </a:r>
            <a:r>
              <a:rPr lang="zh-CN" altLang="en-US" sz="1200">
                <a:sym typeface="+mn-ea"/>
              </a:rPr>
              <a:t>与B02-02-02地块规划指标</a:t>
            </a:r>
            <a:r>
              <a:rPr lang="zh-CN" altLang="en-US" sz="1200"/>
              <a:t>调整方案》是在《达州市城市总体规划》、《达州市翠屏山片区控制性详细规划》的指导下，对翠屏山片区B单元局部用地进行的优化调整。该调整方案已经</a:t>
            </a:r>
            <a:r>
              <a:rPr lang="en-US" altLang="zh-CN" sz="1200"/>
              <a:t>2021</a:t>
            </a:r>
            <a:r>
              <a:rPr lang="zh-CN" altLang="en-US" sz="1200"/>
              <a:t>年第</a:t>
            </a:r>
            <a:r>
              <a:rPr lang="en-US" altLang="zh-CN" sz="1200"/>
              <a:t>6</a:t>
            </a:r>
            <a:r>
              <a:rPr lang="zh-CN" altLang="en-US" sz="1200"/>
              <a:t>次规划专家例会审查通过，现将该调整方案内容进行公示，接收社会公众的审阅。若对此调整方案有异议或者疑问者，请与我局联系。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                       </a:t>
            </a:r>
            <a:r>
              <a:rPr lang="en-US" altLang="zh-CN" sz="1200"/>
              <a:t>                                                                                                                                                 </a:t>
            </a:r>
            <a:r>
              <a:rPr lang="zh-CN" altLang="en-US" sz="1200"/>
              <a:t> 达州市自然资源和规划局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                                 </a:t>
            </a:r>
            <a:r>
              <a:rPr lang="en-US" altLang="zh-CN" sz="1200"/>
              <a:t>                                                                                                                                                  </a:t>
            </a:r>
            <a:r>
              <a:rPr lang="zh-CN" altLang="en-US" sz="1200"/>
              <a:t>2021年</a:t>
            </a:r>
            <a:r>
              <a:rPr lang="en-US" altLang="zh-CN" sz="1200"/>
              <a:t>6</a:t>
            </a:r>
            <a:r>
              <a:rPr lang="zh-CN" altLang="en-US" sz="1200"/>
              <a:t>月</a:t>
            </a:r>
            <a:r>
              <a:rPr lang="en-US" altLang="zh-CN" sz="1200"/>
              <a:t>15</a:t>
            </a:r>
            <a:r>
              <a:rPr lang="zh-CN" altLang="en-US" sz="1200"/>
              <a:t>日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公示时间：</a:t>
            </a:r>
            <a:r>
              <a:rPr lang="en-US" altLang="zh-CN" sz="1200"/>
              <a:t>10</a:t>
            </a:r>
            <a:r>
              <a:rPr lang="zh-CN" altLang="en-US" sz="1200"/>
              <a:t>天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公示地点：达州市自然资源和规划局官网；达州市城市规划馆内。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公示期限：2021年</a:t>
            </a:r>
            <a:r>
              <a:rPr lang="en-US" altLang="zh-CN" sz="1200"/>
              <a:t>6</a:t>
            </a:r>
            <a:r>
              <a:rPr lang="zh-CN" altLang="en-US" sz="1200"/>
              <a:t>月</a:t>
            </a:r>
            <a:r>
              <a:rPr lang="en-US" sz="1200"/>
              <a:t>15</a:t>
            </a:r>
            <a:r>
              <a:rPr lang="zh-CN" altLang="en-US" sz="1200"/>
              <a:t>日至2021年6月</a:t>
            </a:r>
            <a:r>
              <a:rPr lang="en-US" altLang="zh-CN" sz="1200"/>
              <a:t>24</a:t>
            </a:r>
            <a:r>
              <a:rPr lang="zh-CN" altLang="en-US" sz="1200"/>
              <a:t>日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项目名称：达州市翠屏山片区</a:t>
            </a:r>
            <a:r>
              <a:rPr lang="zh-CN" altLang="en-US" sz="1200">
                <a:sym typeface="+mn-ea"/>
              </a:rPr>
              <a:t>控制性详细规划B02-01-0</a:t>
            </a:r>
            <a:r>
              <a:rPr lang="en-US" altLang="zh-CN" sz="1200">
                <a:sym typeface="+mn-ea"/>
              </a:rPr>
              <a:t>2</a:t>
            </a:r>
            <a:r>
              <a:rPr lang="zh-CN" altLang="en-US" sz="1200">
                <a:sym typeface="+mn-ea"/>
              </a:rPr>
              <a:t>与B02-02-02地块规划指标</a:t>
            </a:r>
            <a:r>
              <a:rPr lang="zh-CN" altLang="en-US" sz="1200"/>
              <a:t>调整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调整内容：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1360"/>
              </a:lnSpc>
            </a:pPr>
            <a:r>
              <a:rPr lang="zh-CN" altLang="en-US" sz="1200"/>
              <a:t>1.项目概况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      综合考虑翠屏山片区“生态宜居，打造城市观景阳台，建设翠屏山高品质居住组团”的规划定位，为提升城市品质，优化片区功能，整体连片打造翠屏山南片区，根据市委、市政府工作安排，特将</a:t>
            </a:r>
            <a:r>
              <a:rPr lang="zh-CN" altLang="en-US" sz="1200">
                <a:sym typeface="+mn-ea"/>
              </a:rPr>
              <a:t>达州市翠屏山片区控制性详细规划B02-01-0</a:t>
            </a:r>
            <a:r>
              <a:rPr lang="en-US" altLang="zh-CN" sz="1200">
                <a:sym typeface="+mn-ea"/>
              </a:rPr>
              <a:t>2</a:t>
            </a:r>
            <a:r>
              <a:rPr lang="zh-CN" altLang="en-US" sz="1200">
                <a:sym typeface="+mn-ea"/>
              </a:rPr>
              <a:t>与B02-02-02地块</a:t>
            </a:r>
            <a:r>
              <a:rPr lang="zh-CN" altLang="en-US" sz="1200"/>
              <a:t>作为“四代建筑”试点。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     本次调整范围位于达川区翠屏山片区，调整范围涉及B单元内B02-01-0</a:t>
            </a:r>
            <a:r>
              <a:rPr lang="en-US" altLang="zh-CN" sz="1200"/>
              <a:t>2</a:t>
            </a:r>
            <a:r>
              <a:rPr lang="zh-CN" altLang="en-US" sz="1200"/>
              <a:t>与B02-02-02</a:t>
            </a:r>
            <a:r>
              <a:rPr lang="zh-CN" altLang="en-US" sz="1200">
                <a:sym typeface="+mn-ea"/>
              </a:rPr>
              <a:t>地块</a:t>
            </a:r>
            <a:r>
              <a:rPr lang="zh-CN" altLang="en-US" sz="1200"/>
              <a:t>。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2.调整内容：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     根据</a:t>
            </a:r>
            <a:r>
              <a:rPr lang="en-US" altLang="zh-CN" sz="1200"/>
              <a:t>“</a:t>
            </a:r>
            <a:r>
              <a:rPr lang="zh-CN" altLang="en-US" sz="1200"/>
              <a:t>四代建筑</a:t>
            </a:r>
            <a:r>
              <a:rPr lang="en-US" altLang="zh-CN" sz="1200"/>
              <a:t>”</a:t>
            </a:r>
            <a:r>
              <a:rPr lang="zh-CN" altLang="en-US" sz="1200"/>
              <a:t>的基本特征，为优化城市景观，保证建筑形体比例协调，拟将B单元内B02-01-0</a:t>
            </a:r>
            <a:r>
              <a:rPr lang="en-US" altLang="zh-CN" sz="1200"/>
              <a:t>2</a:t>
            </a:r>
            <a:r>
              <a:rPr lang="zh-CN" altLang="en-US" sz="1200"/>
              <a:t>和B02-02-02</a:t>
            </a:r>
            <a:r>
              <a:rPr lang="zh-CN" altLang="en-US" sz="1200">
                <a:sym typeface="+mn-ea"/>
              </a:rPr>
              <a:t>地块</a:t>
            </a:r>
            <a:r>
              <a:rPr lang="zh-CN" altLang="en-US" sz="1200"/>
              <a:t>建筑限高调整为80米、绿地率调整为不小于</a:t>
            </a:r>
            <a:r>
              <a:rPr lang="en-US" altLang="zh-CN" sz="1200"/>
              <a:t>30%</a:t>
            </a:r>
            <a:r>
              <a:rPr lang="zh-CN" altLang="en-US" sz="1200"/>
              <a:t>，其它各项指标不变。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附注：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1.陈述申辩意见反馈方式：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    （1）信函反馈意见：请邮寄至达州市通川区西外镇凤凰大道386号（达州市自然资源和规划局国土空间规划科）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    （2）咨询电话：0818-</a:t>
            </a:r>
            <a:r>
              <a:rPr lang="en-US" altLang="zh-CN" sz="1200"/>
              <a:t>2143757</a:t>
            </a:r>
            <a:endParaRPr lang="en-US" altLang="zh-CN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2.有效反馈意见期：信函反馈意见邮戳日不应超过意见反馈期最后一天，逾期视为无效意见，不予采纳。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3.有效反馈意见：注明真实联系人姓名、联系电话、联系地址，如反馈意见不准确或不完整、无法及时进一步核对有关情况的视为无效意见。</a:t>
            </a:r>
            <a:endParaRPr lang="zh-CN" altLang="en-US" sz="1200"/>
          </a:p>
          <a:p>
            <a:pPr fontAlgn="auto">
              <a:lnSpc>
                <a:spcPts val="1360"/>
              </a:lnSpc>
            </a:pPr>
            <a:r>
              <a:rPr lang="zh-CN" altLang="en-US" sz="1200"/>
              <a:t>4.查询网址：http://zrzyj.dazhou.gov.cn/</a:t>
            </a:r>
            <a:endParaRPr lang="zh-CN" altLang="en-US" sz="1200"/>
          </a:p>
        </p:txBody>
      </p:sp>
      <p:pic>
        <p:nvPicPr>
          <p:cNvPr id="7" name="图片 6" descr="翠屏山片区地块指标2021.3.5（改)-Model"/>
          <p:cNvPicPr>
            <a:picLocks noChangeAspect="1"/>
          </p:cNvPicPr>
          <p:nvPr/>
        </p:nvPicPr>
        <p:blipFill>
          <a:blip r:embed="rId1"/>
          <a:srcRect l="5266" t="6521" r="5462" b="8335"/>
          <a:stretch>
            <a:fillRect/>
          </a:stretch>
        </p:blipFill>
        <p:spPr>
          <a:xfrm>
            <a:off x="8945245" y="554990"/>
            <a:ext cx="2808605" cy="37064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4454" t="6355" r="885"/>
          <a:stretch>
            <a:fillRect/>
          </a:stretch>
        </p:blipFill>
        <p:spPr>
          <a:xfrm>
            <a:off x="8695690" y="4353560"/>
            <a:ext cx="3416300" cy="24079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45245" y="644525"/>
            <a:ext cx="2750185" cy="370903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0142220" y="3071495"/>
            <a:ext cx="367665" cy="259080"/>
          </a:xfrm>
          <a:custGeom>
            <a:avLst/>
            <a:gdLst>
              <a:gd name="connisteX0" fmla="*/ 200025 w 367665"/>
              <a:gd name="connsiteY0" fmla="*/ 0 h 259080"/>
              <a:gd name="connisteX1" fmla="*/ 54610 w 367665"/>
              <a:gd name="connsiteY1" fmla="*/ 86360 h 259080"/>
              <a:gd name="connisteX2" fmla="*/ 0 w 367665"/>
              <a:gd name="connsiteY2" fmla="*/ 259080 h 259080"/>
              <a:gd name="connisteX3" fmla="*/ 172720 w 367665"/>
              <a:gd name="connsiteY3" fmla="*/ 259080 h 259080"/>
              <a:gd name="connisteX4" fmla="*/ 190500 w 367665"/>
              <a:gd name="connsiteY4" fmla="*/ 231775 h 259080"/>
              <a:gd name="connisteX5" fmla="*/ 213360 w 367665"/>
              <a:gd name="connsiteY5" fmla="*/ 86360 h 259080"/>
              <a:gd name="connisteX6" fmla="*/ 285750 w 367665"/>
              <a:gd name="connsiteY6" fmla="*/ 45720 h 259080"/>
              <a:gd name="connisteX7" fmla="*/ 344805 w 367665"/>
              <a:gd name="connsiteY7" fmla="*/ 41275 h 259080"/>
              <a:gd name="connisteX8" fmla="*/ 367665 w 367665"/>
              <a:gd name="connsiteY8" fmla="*/ 13970 h 259080"/>
              <a:gd name="connisteX9" fmla="*/ 200025 w 367665"/>
              <a:gd name="connsiteY9" fmla="*/ 0 h 2590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367665" h="259080">
                <a:moveTo>
                  <a:pt x="200025" y="0"/>
                </a:moveTo>
                <a:lnTo>
                  <a:pt x="54610" y="86360"/>
                </a:lnTo>
                <a:lnTo>
                  <a:pt x="0" y="259080"/>
                </a:lnTo>
                <a:lnTo>
                  <a:pt x="172720" y="259080"/>
                </a:lnTo>
                <a:lnTo>
                  <a:pt x="190500" y="231775"/>
                </a:lnTo>
                <a:lnTo>
                  <a:pt x="213360" y="86360"/>
                </a:lnTo>
                <a:lnTo>
                  <a:pt x="285750" y="45720"/>
                </a:lnTo>
                <a:lnTo>
                  <a:pt x="344805" y="41275"/>
                </a:lnTo>
                <a:lnTo>
                  <a:pt x="367665" y="13970"/>
                </a:lnTo>
                <a:lnTo>
                  <a:pt x="200025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0372725" y="3067050"/>
            <a:ext cx="344805" cy="194945"/>
          </a:xfrm>
          <a:custGeom>
            <a:avLst/>
            <a:gdLst>
              <a:gd name="connisteX0" fmla="*/ 167640 w 344805"/>
              <a:gd name="connsiteY0" fmla="*/ 27305 h 194945"/>
              <a:gd name="connisteX1" fmla="*/ 135890 w 344805"/>
              <a:gd name="connsiteY1" fmla="*/ 59055 h 194945"/>
              <a:gd name="connisteX2" fmla="*/ 45085 w 344805"/>
              <a:gd name="connsiteY2" fmla="*/ 73025 h 194945"/>
              <a:gd name="connisteX3" fmla="*/ 0 w 344805"/>
              <a:gd name="connsiteY3" fmla="*/ 99695 h 194945"/>
              <a:gd name="connisteX4" fmla="*/ 8890 w 344805"/>
              <a:gd name="connsiteY4" fmla="*/ 131445 h 194945"/>
              <a:gd name="connisteX5" fmla="*/ 36195 w 344805"/>
              <a:gd name="connsiteY5" fmla="*/ 149860 h 194945"/>
              <a:gd name="connisteX6" fmla="*/ 49530 w 344805"/>
              <a:gd name="connsiteY6" fmla="*/ 145415 h 194945"/>
              <a:gd name="connisteX7" fmla="*/ 63500 w 344805"/>
              <a:gd name="connsiteY7" fmla="*/ 109220 h 194945"/>
              <a:gd name="connisteX8" fmla="*/ 81280 w 344805"/>
              <a:gd name="connsiteY8" fmla="*/ 95250 h 194945"/>
              <a:gd name="connisteX9" fmla="*/ 99695 w 344805"/>
              <a:gd name="connsiteY9" fmla="*/ 122555 h 194945"/>
              <a:gd name="connisteX10" fmla="*/ 99695 w 344805"/>
              <a:gd name="connsiteY10" fmla="*/ 154305 h 194945"/>
              <a:gd name="connisteX11" fmla="*/ 254000 w 344805"/>
              <a:gd name="connsiteY11" fmla="*/ 194945 h 194945"/>
              <a:gd name="connisteX12" fmla="*/ 344805 w 344805"/>
              <a:gd name="connsiteY12" fmla="*/ 67945 h 194945"/>
              <a:gd name="connisteX13" fmla="*/ 335280 w 344805"/>
              <a:gd name="connsiteY13" fmla="*/ 0 h 194945"/>
              <a:gd name="connisteX14" fmla="*/ 167640 w 344805"/>
              <a:gd name="connsiteY14" fmla="*/ 27305 h 1949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rect l="l" t="t" r="r" b="b"/>
            <a:pathLst>
              <a:path w="344805" h="194945">
                <a:moveTo>
                  <a:pt x="167640" y="27305"/>
                </a:moveTo>
                <a:lnTo>
                  <a:pt x="135890" y="59055"/>
                </a:lnTo>
                <a:lnTo>
                  <a:pt x="45085" y="73025"/>
                </a:lnTo>
                <a:lnTo>
                  <a:pt x="0" y="99695"/>
                </a:lnTo>
                <a:lnTo>
                  <a:pt x="8890" y="131445"/>
                </a:lnTo>
                <a:lnTo>
                  <a:pt x="36195" y="149860"/>
                </a:lnTo>
                <a:lnTo>
                  <a:pt x="49530" y="145415"/>
                </a:lnTo>
                <a:lnTo>
                  <a:pt x="63500" y="109220"/>
                </a:lnTo>
                <a:lnTo>
                  <a:pt x="81280" y="95250"/>
                </a:lnTo>
                <a:lnTo>
                  <a:pt x="99695" y="122555"/>
                </a:lnTo>
                <a:lnTo>
                  <a:pt x="99695" y="154305"/>
                </a:lnTo>
                <a:lnTo>
                  <a:pt x="254000" y="194945"/>
                </a:lnTo>
                <a:lnTo>
                  <a:pt x="344805" y="67945"/>
                </a:lnTo>
                <a:lnTo>
                  <a:pt x="335280" y="0"/>
                </a:lnTo>
                <a:lnTo>
                  <a:pt x="167640" y="2730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10299700" y="3741420"/>
            <a:ext cx="1279525" cy="347980"/>
          </a:xfrm>
          <a:prstGeom prst="wedgeRoundRectCallout">
            <a:avLst>
              <a:gd name="adj1" fmla="val -43250"/>
              <a:gd name="adj2" fmla="val -2160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调整范围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90610" y="4365625"/>
            <a:ext cx="3420745" cy="2395855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9053830" y="4862830"/>
            <a:ext cx="1619250" cy="1153795"/>
          </a:xfrm>
          <a:custGeom>
            <a:avLst/>
            <a:gdLst>
              <a:gd name="connisteX0" fmla="*/ 825500 w 1619250"/>
              <a:gd name="connsiteY0" fmla="*/ 0 h 1153795"/>
              <a:gd name="connisteX1" fmla="*/ 200660 w 1619250"/>
              <a:gd name="connsiteY1" fmla="*/ 412750 h 1153795"/>
              <a:gd name="connisteX2" fmla="*/ 0 w 1619250"/>
              <a:gd name="connsiteY2" fmla="*/ 1132205 h 1153795"/>
              <a:gd name="connisteX3" fmla="*/ 814705 w 1619250"/>
              <a:gd name="connsiteY3" fmla="*/ 1153795 h 1153795"/>
              <a:gd name="connisteX4" fmla="*/ 878205 w 1619250"/>
              <a:gd name="connsiteY4" fmla="*/ 1036955 h 1153795"/>
              <a:gd name="connisteX5" fmla="*/ 952500 w 1619250"/>
              <a:gd name="connsiteY5" fmla="*/ 433705 h 1153795"/>
              <a:gd name="connisteX6" fmla="*/ 1132205 w 1619250"/>
              <a:gd name="connsiteY6" fmla="*/ 233045 h 1153795"/>
              <a:gd name="connisteX7" fmla="*/ 1438910 w 1619250"/>
              <a:gd name="connsiteY7" fmla="*/ 190500 h 1153795"/>
              <a:gd name="connisteX8" fmla="*/ 1619250 w 1619250"/>
              <a:gd name="connsiteY8" fmla="*/ 52705 h 1153795"/>
              <a:gd name="connisteX9" fmla="*/ 825500 w 1619250"/>
              <a:gd name="connsiteY9" fmla="*/ 0 h 11537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619250" h="1153795">
                <a:moveTo>
                  <a:pt x="825500" y="0"/>
                </a:moveTo>
                <a:lnTo>
                  <a:pt x="200660" y="412750"/>
                </a:lnTo>
                <a:lnTo>
                  <a:pt x="0" y="1132205"/>
                </a:lnTo>
                <a:lnTo>
                  <a:pt x="814705" y="1153795"/>
                </a:lnTo>
                <a:lnTo>
                  <a:pt x="878205" y="1036955"/>
                </a:lnTo>
                <a:lnTo>
                  <a:pt x="952500" y="433705"/>
                </a:lnTo>
                <a:lnTo>
                  <a:pt x="1132205" y="233045"/>
                </a:lnTo>
                <a:lnTo>
                  <a:pt x="1438910" y="190500"/>
                </a:lnTo>
                <a:lnTo>
                  <a:pt x="1619250" y="52705"/>
                </a:lnTo>
                <a:lnTo>
                  <a:pt x="82550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0090785" y="4873625"/>
            <a:ext cx="1471295" cy="814705"/>
          </a:xfrm>
          <a:custGeom>
            <a:avLst/>
            <a:gdLst>
              <a:gd name="connisteX0" fmla="*/ 698500 w 1471295"/>
              <a:gd name="connsiteY0" fmla="*/ 31750 h 814705"/>
              <a:gd name="connisteX1" fmla="*/ 635000 w 1471295"/>
              <a:gd name="connsiteY1" fmla="*/ 147955 h 814705"/>
              <a:gd name="connisteX2" fmla="*/ 391795 w 1471295"/>
              <a:gd name="connsiteY2" fmla="*/ 274955 h 814705"/>
              <a:gd name="connisteX3" fmla="*/ 169545 w 1471295"/>
              <a:gd name="connsiteY3" fmla="*/ 306705 h 814705"/>
              <a:gd name="connisteX4" fmla="*/ 0 w 1471295"/>
              <a:gd name="connsiteY4" fmla="*/ 444500 h 814705"/>
              <a:gd name="connisteX5" fmla="*/ 31750 w 1471295"/>
              <a:gd name="connsiteY5" fmla="*/ 603250 h 814705"/>
              <a:gd name="connisteX6" fmla="*/ 211455 w 1471295"/>
              <a:gd name="connsiteY6" fmla="*/ 645160 h 814705"/>
              <a:gd name="connisteX7" fmla="*/ 243205 w 1471295"/>
              <a:gd name="connsiteY7" fmla="*/ 486410 h 814705"/>
              <a:gd name="connisteX8" fmla="*/ 360045 w 1471295"/>
              <a:gd name="connsiteY8" fmla="*/ 391160 h 814705"/>
              <a:gd name="connisteX9" fmla="*/ 433705 w 1471295"/>
              <a:gd name="connsiteY9" fmla="*/ 549910 h 814705"/>
              <a:gd name="connisteX10" fmla="*/ 433705 w 1471295"/>
              <a:gd name="connsiteY10" fmla="*/ 676910 h 814705"/>
              <a:gd name="connisteX11" fmla="*/ 1111250 w 1471295"/>
              <a:gd name="connsiteY11" fmla="*/ 814705 h 814705"/>
              <a:gd name="connisteX12" fmla="*/ 1471295 w 1471295"/>
              <a:gd name="connsiteY12" fmla="*/ 274955 h 814705"/>
              <a:gd name="connisteX13" fmla="*/ 1471295 w 1471295"/>
              <a:gd name="connsiteY13" fmla="*/ 0 h 814705"/>
              <a:gd name="connisteX14" fmla="*/ 698500 w 1471295"/>
              <a:gd name="connsiteY14" fmla="*/ 31750 h 8147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rect l="l" t="t" r="r" b="b"/>
            <a:pathLst>
              <a:path w="1471295" h="814705">
                <a:moveTo>
                  <a:pt x="698500" y="31750"/>
                </a:moveTo>
                <a:lnTo>
                  <a:pt x="635000" y="147955"/>
                </a:lnTo>
                <a:lnTo>
                  <a:pt x="391795" y="274955"/>
                </a:lnTo>
                <a:lnTo>
                  <a:pt x="169545" y="306705"/>
                </a:lnTo>
                <a:lnTo>
                  <a:pt x="0" y="444500"/>
                </a:lnTo>
                <a:lnTo>
                  <a:pt x="31750" y="603250"/>
                </a:lnTo>
                <a:lnTo>
                  <a:pt x="211455" y="645160"/>
                </a:lnTo>
                <a:lnTo>
                  <a:pt x="243205" y="486410"/>
                </a:lnTo>
                <a:lnTo>
                  <a:pt x="360045" y="391160"/>
                </a:lnTo>
                <a:lnTo>
                  <a:pt x="433705" y="549910"/>
                </a:lnTo>
                <a:lnTo>
                  <a:pt x="433705" y="676910"/>
                </a:lnTo>
                <a:lnTo>
                  <a:pt x="1111250" y="814705"/>
                </a:lnTo>
                <a:lnTo>
                  <a:pt x="1471295" y="274955"/>
                </a:lnTo>
                <a:lnTo>
                  <a:pt x="1471295" y="0"/>
                </a:lnTo>
                <a:lnTo>
                  <a:pt x="698500" y="3175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45245" y="5320030"/>
            <a:ext cx="1223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B02-01-02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10420985" y="5025390"/>
            <a:ext cx="1223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B02-02-02</a:t>
            </a:r>
            <a:endParaRPr lang="en-US" altLang="zh-CN"/>
          </a:p>
        </p:txBody>
      </p:sp>
      <p:cxnSp>
        <p:nvCxnSpPr>
          <p:cNvPr id="20" name="直接连接符 19"/>
          <p:cNvCxnSpPr/>
          <p:nvPr/>
        </p:nvCxnSpPr>
        <p:spPr>
          <a:xfrm>
            <a:off x="8486775" y="547370"/>
            <a:ext cx="0" cy="6285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98130" y="4254500"/>
            <a:ext cx="43281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010525" y="831215"/>
            <a:ext cx="428625" cy="4276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/>
            <a:r>
              <a:rPr lang="zh-CN" altLang="en-US" sz="1600">
                <a:sym typeface="+mn-ea"/>
              </a:rPr>
              <a:t>B02-01-0</a:t>
            </a:r>
            <a:r>
              <a:rPr lang="en-US" altLang="zh-CN" sz="1600">
                <a:sym typeface="+mn-ea"/>
              </a:rPr>
              <a:t>2</a:t>
            </a:r>
            <a:r>
              <a:rPr lang="zh-CN" altLang="en-US" sz="1600">
                <a:sym typeface="+mn-ea"/>
              </a:rPr>
              <a:t>与B02-02-02地块调整范围</a:t>
            </a:r>
            <a:endParaRPr lang="zh-CN" altLang="en-US" sz="1600"/>
          </a:p>
        </p:txBody>
      </p:sp>
      <p:sp>
        <p:nvSpPr>
          <p:cNvPr id="23" name="文本框 22"/>
          <p:cNvSpPr txBox="1"/>
          <p:nvPr/>
        </p:nvSpPr>
        <p:spPr>
          <a:xfrm>
            <a:off x="8000365" y="4862830"/>
            <a:ext cx="428625" cy="1665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1600"/>
              <a:t>调整细节图</a:t>
            </a:r>
            <a:endParaRPr lang="zh-CN" altLang="en-US" sz="1600"/>
          </a:p>
        </p:txBody>
      </p:sp>
      <p:cxnSp>
        <p:nvCxnSpPr>
          <p:cNvPr id="24" name="直接连接符 23"/>
          <p:cNvCxnSpPr/>
          <p:nvPr/>
        </p:nvCxnSpPr>
        <p:spPr>
          <a:xfrm>
            <a:off x="59055" y="551180"/>
            <a:ext cx="17145" cy="63017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6675" y="6842125"/>
            <a:ext cx="1216279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901305" y="565785"/>
            <a:ext cx="1905" cy="6286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2210415" y="540385"/>
            <a:ext cx="16510" cy="63169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85725" y="5501005"/>
            <a:ext cx="7818120" cy="6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/>
          <p:nvPr/>
        </p:nvGraphicFramePr>
        <p:xfrm>
          <a:off x="85725" y="5819775"/>
          <a:ext cx="3921125" cy="941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596265"/>
                <a:gridCol w="678815"/>
                <a:gridCol w="702945"/>
                <a:gridCol w="541655"/>
                <a:gridCol w="365125"/>
                <a:gridCol w="360045"/>
                <a:gridCol w="467995"/>
              </a:tblGrid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序号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地块编号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用地性质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面  积 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容积率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建筑密度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绿地率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建筑限高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1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B02-01-02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R</a:t>
                      </a:r>
                      <a:r>
                        <a:rPr lang="en-US" altLang="zh-CN" sz="1000" b="0" baseline="-2500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（二类居住用地）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42418.68 m</a:t>
                      </a:r>
                      <a:r>
                        <a:rPr lang="en-US" altLang="zh-CN" sz="1000" b="0" baseline="3000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（约</a:t>
                      </a: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64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亩）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1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＜</a:t>
                      </a: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F≤2.2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≤30%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≥35%</a:t>
                      </a:r>
                      <a:endParaRPr lang="en-US" altLang="zh-CN" sz="1000" b="0">
                        <a:solidFill>
                          <a:srgbClr val="FF0000"/>
                        </a:solidFill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54</a:t>
                      </a:r>
                      <a:r>
                        <a:rPr lang="zh-CN" altLang="en-US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米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Romantic" panose="00000400000000000000" charset="0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2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B02-02-02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R</a:t>
                      </a:r>
                      <a:r>
                        <a:rPr lang="en-US" altLang="zh-CN" sz="1000" b="0" baseline="-2500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（二类居住用地）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35126.11 m</a:t>
                      </a:r>
                      <a:r>
                        <a:rPr lang="en-US" altLang="zh-CN" sz="1000" b="0" baseline="3000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（约</a:t>
                      </a: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53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亩）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1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＜</a:t>
                      </a: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F≤2.2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≤30%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≥35%</a:t>
                      </a:r>
                      <a:endParaRPr lang="en-US" altLang="zh-CN" sz="1000" b="0">
                        <a:solidFill>
                          <a:srgbClr val="FF0000"/>
                        </a:solidFill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54</a:t>
                      </a:r>
                      <a:r>
                        <a:rPr lang="zh-CN" altLang="en-US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米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Romantic" panose="00000400000000000000" charset="0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4015740" y="5822950"/>
          <a:ext cx="3888105" cy="949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511810"/>
                <a:gridCol w="662940"/>
                <a:gridCol w="732790"/>
                <a:gridCol w="494665"/>
                <a:gridCol w="437515"/>
                <a:gridCol w="360680"/>
                <a:gridCol w="479425"/>
              </a:tblGrid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序号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地块编号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用地性质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面  积 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容积率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建筑密度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绿地率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建筑限高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1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B02-01-02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R</a:t>
                      </a:r>
                      <a:r>
                        <a:rPr lang="en-US" altLang="zh-CN" sz="1000" b="0" baseline="-2500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（二类居住用地）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42418.68 m</a:t>
                      </a:r>
                      <a:r>
                        <a:rPr lang="en-US" altLang="zh-CN" sz="1000" b="0" baseline="3000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（约</a:t>
                      </a: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64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亩）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1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＜</a:t>
                      </a: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F≤2.2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≤30%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≥30%</a:t>
                      </a:r>
                      <a:endParaRPr lang="en-US" altLang="zh-CN" sz="1000" b="0">
                        <a:solidFill>
                          <a:srgbClr val="FF0000"/>
                        </a:solidFill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80</a:t>
                      </a:r>
                      <a:r>
                        <a:rPr lang="zh-CN" altLang="en-US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米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Romantic" panose="00000400000000000000" charset="0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方正仿宋_GBK" charset="0"/>
                        </a:rPr>
                        <a:t>2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方正仿宋_GBK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B02-02-02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R</a:t>
                      </a:r>
                      <a:r>
                        <a:rPr lang="en-US" altLang="zh-CN" sz="1000" b="0" baseline="-2500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（二类居住用地）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35126.11 m</a:t>
                      </a:r>
                      <a:r>
                        <a:rPr lang="en-US" altLang="zh-CN" sz="1000" b="0" baseline="3000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（约</a:t>
                      </a: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53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亩）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1</a:t>
                      </a:r>
                      <a:r>
                        <a:rPr lang="zh-CN" altLang="en-US" sz="1000" b="0"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＜</a:t>
                      </a: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F≤2.2</a:t>
                      </a:r>
                      <a:endParaRPr lang="zh-CN" altLang="en-US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≤30%</a:t>
                      </a:r>
                      <a:endParaRPr lang="en-US" altLang="zh-CN" sz="1000" b="0"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≥30%</a:t>
                      </a:r>
                      <a:endParaRPr lang="en-US" altLang="zh-CN" sz="1000" b="0">
                        <a:solidFill>
                          <a:srgbClr val="FF0000"/>
                        </a:solidFill>
                        <a:latin typeface="Romantic" panose="00000400000000000000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80</a:t>
                      </a:r>
                      <a:r>
                        <a:rPr lang="zh-CN" altLang="en-US" sz="1000" b="0">
                          <a:solidFill>
                            <a:srgbClr val="FF0000"/>
                          </a:solidFill>
                          <a:latin typeface="Romantic" panose="00000400000000000000" charset="0"/>
                          <a:ea typeface="微软雅黑" panose="020B0503020204020204" charset="-122"/>
                          <a:cs typeface="仿宋_GB2312" panose="02010609030101010101" charset="-122"/>
                        </a:rPr>
                        <a:t>米</a:t>
                      </a:r>
                      <a:endParaRPr lang="zh-CN" altLang="en-US" sz="1000" b="0">
                        <a:solidFill>
                          <a:srgbClr val="FF0000"/>
                        </a:solidFill>
                        <a:latin typeface="Romantic" panose="00000400000000000000" charset="0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261745" y="5536565"/>
            <a:ext cx="1774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调整前地块指标表</a:t>
            </a:r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5073015" y="5542280"/>
            <a:ext cx="1774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调整后地块指标表</a:t>
            </a:r>
            <a:endParaRPr lang="zh-CN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WPS 演示</Application>
  <PresentationFormat>宽屏</PresentationFormat>
  <Paragraphs>134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黑体</vt:lpstr>
      <vt:lpstr>微软雅黑</vt:lpstr>
      <vt:lpstr>Romantic</vt:lpstr>
      <vt:lpstr>方正仿宋_GBK</vt:lpstr>
      <vt:lpstr>Times New Roman</vt:lpstr>
      <vt:lpstr>仿宋_GB2312</vt:lpstr>
      <vt:lpstr>Calibri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16</cp:revision>
  <dcterms:created xsi:type="dcterms:W3CDTF">2021-05-26T08:43:00Z</dcterms:created>
  <dcterms:modified xsi:type="dcterms:W3CDTF">2021-06-15T01:35:20Z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  <property fmtid="{D5CDD505-2E9C-101B-9397-08002B2CF9AE}" pid="3" name="ICV">
    <vt:lpwstr>0EA43BF9EC4146D7BD687005001F4D2E</vt:lpwstr>
  </property>
</Properties>
</file>