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14355763" cy="9926638"/>
  <p:custDataLst>
    <p:tags r:id="rId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702" y="-108"/>
      </p:cViewPr>
      <p:guideLst>
        <p:guide orient="horz" pos="2333"/>
        <p:guide pos="38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0830" cy="49633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8131612" y="0"/>
            <a:ext cx="6220830" cy="49633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B8CA1CEC-2B6A-4D4E-A363-CF002382205C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6220830" cy="496332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8131612" y="9428584"/>
            <a:ext cx="6220830" cy="496332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9F78F5EC-094D-4EE9-8502-1357F98F16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6220830" cy="498055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8131612" y="2"/>
            <a:ext cx="6220830" cy="498055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D2A48B96-639E-45A3-A0BA-2464DFDB1FAA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00525" y="1239838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435577" y="4777195"/>
            <a:ext cx="11484610" cy="3908614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6220830" cy="498054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8131612" y="9428585"/>
            <a:ext cx="6220830" cy="498054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2022-08-30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690" y="13335"/>
            <a:ext cx="12141200" cy="5219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/>
              <a:t> </a:t>
            </a:r>
            <a:r>
              <a:rPr lang="zh-CN" altLang="en-US" sz="2400"/>
              <a:t> 达州市南城区中心组团控制性详细规划</a:t>
            </a:r>
            <a:r>
              <a:rPr lang="en-US" altLang="zh-CN" sz="2400" dirty="0">
                <a:sym typeface="+mn-ea"/>
              </a:rPr>
              <a:t>C34</a:t>
            </a:r>
            <a:r>
              <a:rPr lang="zh-CN" altLang="en-US" sz="2400" dirty="0">
                <a:sym typeface="+mn-ea"/>
              </a:rPr>
              <a:t>-</a:t>
            </a:r>
            <a:r>
              <a:rPr lang="en-US" altLang="zh-CN" sz="2400" dirty="0">
                <a:sym typeface="+mn-ea"/>
              </a:rPr>
              <a:t>02</a:t>
            </a:r>
            <a:r>
              <a:rPr lang="zh-CN" altLang="en-US" sz="2400"/>
              <a:t>地块规划调整方案公示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6200" y="546735"/>
            <a:ext cx="7273290" cy="58362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auto">
              <a:lnSpc>
                <a:spcPts val="1400"/>
              </a:lnSpc>
            </a:pPr>
            <a:r>
              <a:rPr lang="zh-CN" altLang="en-US" sz="1200" dirty="0">
                <a:latin typeface="黑体" panose="02010600030101010101" charset="-122"/>
                <a:ea typeface="黑体" panose="02010600030101010101" charset="-122"/>
                <a:sym typeface="+mn-ea"/>
              </a:rPr>
              <a:t>公示说明</a:t>
            </a:r>
            <a:endParaRPr lang="zh-CN" altLang="en-US" sz="1200" dirty="0"/>
          </a:p>
          <a:p>
            <a:pPr algn="just" fontAlgn="auto">
              <a:lnSpc>
                <a:spcPts val="1400"/>
              </a:lnSpc>
            </a:pPr>
            <a:r>
              <a:rPr lang="zh-CN" altLang="en-US" sz="1200" dirty="0"/>
              <a:t>      </a:t>
            </a:r>
            <a:r>
              <a:rPr lang="zh-CN" altLang="en-US" sz="1300" dirty="0"/>
              <a:t>《</a:t>
            </a:r>
            <a:r>
              <a:rPr lang="zh-CN" altLang="en-US" sz="1300" dirty="0">
                <a:sym typeface="+mn-ea"/>
              </a:rPr>
              <a:t> 达州市南城区中心组团控制性详细规划</a:t>
            </a:r>
            <a:r>
              <a:rPr lang="en-US" altLang="zh-CN" sz="1300" dirty="0">
                <a:sym typeface="+mn-ea"/>
              </a:rPr>
              <a:t>C34-02</a:t>
            </a:r>
            <a:r>
              <a:rPr lang="zh-CN" altLang="en-US" sz="1300" dirty="0">
                <a:sym typeface="+mn-ea"/>
              </a:rPr>
              <a:t>地块规划调整方</a:t>
            </a:r>
            <a:r>
              <a:rPr lang="zh-CN" altLang="en-US" sz="1300" dirty="0" smtClean="0">
                <a:sym typeface="+mn-ea"/>
              </a:rPr>
              <a:t>案</a:t>
            </a:r>
            <a:r>
              <a:rPr lang="zh-CN" altLang="en-US" sz="1300" dirty="0" smtClean="0"/>
              <a:t>》</a:t>
            </a:r>
            <a:r>
              <a:rPr lang="zh-CN" altLang="en-US" sz="1300" dirty="0"/>
              <a:t>是在《达州市城市总体规划</a:t>
            </a:r>
            <a:r>
              <a:rPr lang="zh-CN" altLang="en-US" sz="1300" dirty="0" smtClean="0"/>
              <a:t>》《</a:t>
            </a:r>
            <a:r>
              <a:rPr lang="zh-CN" altLang="en-US" sz="1300" dirty="0"/>
              <a:t>达州市</a:t>
            </a:r>
            <a:r>
              <a:rPr lang="zh-CN" altLang="en-US" sz="1300" dirty="0">
                <a:sym typeface="+mn-ea"/>
              </a:rPr>
              <a:t>南城区中心组团</a:t>
            </a:r>
            <a:r>
              <a:rPr lang="zh-CN" altLang="en-US" sz="1300" dirty="0"/>
              <a:t>控制性详细规划》的指导下，对</a:t>
            </a:r>
            <a:r>
              <a:rPr lang="zh-CN" altLang="en-US" sz="1300" dirty="0">
                <a:sym typeface="+mn-ea"/>
              </a:rPr>
              <a:t>南城区中心组团</a:t>
            </a:r>
            <a:r>
              <a:rPr lang="zh-CN" altLang="en-US" sz="1300" dirty="0"/>
              <a:t>控制性详细规划</a:t>
            </a:r>
            <a:r>
              <a:rPr lang="en-US" altLang="zh-CN" sz="1300" dirty="0">
                <a:sym typeface="+mn-ea"/>
              </a:rPr>
              <a:t>C34-02</a:t>
            </a:r>
            <a:r>
              <a:rPr lang="zh-CN" altLang="en-US" sz="1300" dirty="0"/>
              <a:t>地块进行的规划调整</a:t>
            </a:r>
            <a:r>
              <a:rPr lang="zh-CN" altLang="en-US" sz="1300" dirty="0" smtClean="0"/>
              <a:t>。该调整方案已经达州市国土空间规划委员会第</a:t>
            </a:r>
            <a:r>
              <a:rPr lang="en-US" altLang="zh-CN" sz="1300" dirty="0" smtClean="0"/>
              <a:t>20</a:t>
            </a:r>
            <a:r>
              <a:rPr lang="zh-CN" altLang="en-US" sz="1300" dirty="0" smtClean="0"/>
              <a:t>次专委会审议通过，</a:t>
            </a:r>
            <a:r>
              <a:rPr lang="zh-CN" altLang="en-US" sz="1300" dirty="0"/>
              <a:t>现将该调整方案内容进行公示征求社会公众意见。若对此调整方案有异议或者疑问者，请与我局联系。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 smtClean="0"/>
              <a:t>                       </a:t>
            </a:r>
            <a:r>
              <a:rPr lang="en-US" altLang="zh-CN" sz="1300" dirty="0" smtClean="0"/>
              <a:t>                                                                                                             </a:t>
            </a:r>
            <a:r>
              <a:rPr lang="zh-CN" altLang="en-US" sz="1300" dirty="0" smtClean="0"/>
              <a:t>达州市自然资源和规划局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 smtClean="0"/>
              <a:t>                                 </a:t>
            </a:r>
            <a:r>
              <a:rPr lang="en-US" altLang="zh-CN" sz="1300" dirty="0" smtClean="0"/>
              <a:t>                                                                                                                </a:t>
            </a:r>
            <a:r>
              <a:rPr lang="zh-CN" altLang="en-US" sz="1300" dirty="0"/>
              <a:t>202</a:t>
            </a:r>
            <a:r>
              <a:rPr lang="en-US" altLang="zh-CN" sz="1300" dirty="0"/>
              <a:t>2</a:t>
            </a:r>
            <a:r>
              <a:rPr lang="zh-CN" altLang="en-US" sz="1300" dirty="0"/>
              <a:t>年</a:t>
            </a:r>
            <a:r>
              <a:rPr lang="en-US" altLang="zh-CN" sz="1300" dirty="0"/>
              <a:t>8</a:t>
            </a:r>
            <a:r>
              <a:rPr lang="zh-CN" altLang="en-US" sz="1300" dirty="0" smtClean="0"/>
              <a:t>月</a:t>
            </a:r>
            <a:r>
              <a:rPr lang="en-US" altLang="zh-CN" sz="1300" dirty="0" smtClean="0"/>
              <a:t>31</a:t>
            </a:r>
            <a:r>
              <a:rPr lang="zh-CN" altLang="en-US" sz="1300" dirty="0" smtClean="0"/>
              <a:t>日</a:t>
            </a:r>
            <a:endParaRPr lang="zh-CN" altLang="en-US" sz="1300" dirty="0"/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公示时间：</a:t>
            </a:r>
            <a:r>
              <a:rPr lang="en-US" altLang="zh-CN" sz="1300" dirty="0"/>
              <a:t>10</a:t>
            </a:r>
            <a:r>
              <a:rPr lang="zh-CN" altLang="en-US" sz="1300" dirty="0"/>
              <a:t>天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公示地点：达州市自然资源和规划局官网、达州市城市规划馆内。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公示期限：202</a:t>
            </a:r>
            <a:r>
              <a:rPr lang="en-US" altLang="zh-CN" sz="1300" dirty="0"/>
              <a:t>2</a:t>
            </a:r>
            <a:r>
              <a:rPr lang="zh-CN" altLang="en-US" sz="1300" dirty="0" smtClean="0"/>
              <a:t>年</a:t>
            </a:r>
            <a:r>
              <a:rPr lang="en-US" altLang="zh-CN" sz="1300" dirty="0" smtClean="0"/>
              <a:t>8</a:t>
            </a:r>
            <a:r>
              <a:rPr lang="zh-CN" altLang="en-US" sz="1300" dirty="0" smtClean="0"/>
              <a:t>月</a:t>
            </a:r>
            <a:r>
              <a:rPr lang="en-US" altLang="zh-CN" sz="1300" dirty="0" smtClean="0"/>
              <a:t>31</a:t>
            </a:r>
            <a:r>
              <a:rPr lang="zh-CN" altLang="en-US" sz="1300" dirty="0" smtClean="0"/>
              <a:t>日</a:t>
            </a:r>
            <a:r>
              <a:rPr lang="zh-CN" altLang="en-US" sz="1300" dirty="0"/>
              <a:t>至202</a:t>
            </a:r>
            <a:r>
              <a:rPr lang="en-US" altLang="zh-CN" sz="1300" dirty="0"/>
              <a:t>2</a:t>
            </a:r>
            <a:r>
              <a:rPr lang="zh-CN" altLang="en-US" sz="1300" dirty="0" smtClean="0"/>
              <a:t>年</a:t>
            </a:r>
            <a:r>
              <a:rPr lang="en-US" altLang="zh-CN" sz="1300" dirty="0" smtClean="0"/>
              <a:t>9</a:t>
            </a:r>
            <a:r>
              <a:rPr lang="zh-CN" altLang="en-US" sz="1300" dirty="0" smtClean="0"/>
              <a:t>月</a:t>
            </a:r>
            <a:r>
              <a:rPr lang="en-US" altLang="zh-CN" sz="1300" dirty="0" smtClean="0"/>
              <a:t>9</a:t>
            </a:r>
            <a:r>
              <a:rPr lang="zh-CN" altLang="en-US" sz="1300" dirty="0" smtClean="0"/>
              <a:t>日</a:t>
            </a:r>
            <a:endParaRPr lang="zh-CN" altLang="en-US" sz="1300" dirty="0"/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项目名称：</a:t>
            </a:r>
            <a:r>
              <a:rPr lang="zh-CN" altLang="en-US" sz="1300" dirty="0">
                <a:sym typeface="+mn-ea"/>
              </a:rPr>
              <a:t>  达州市南城区中心组团控制性详细规划</a:t>
            </a:r>
            <a:r>
              <a:rPr lang="en-US" altLang="zh-CN" sz="1300" dirty="0">
                <a:sym typeface="+mn-ea"/>
              </a:rPr>
              <a:t>C34-02</a:t>
            </a:r>
            <a:r>
              <a:rPr lang="zh-CN" altLang="en-US" sz="1300" dirty="0">
                <a:sym typeface="+mn-ea"/>
              </a:rPr>
              <a:t>地块规划调整方</a:t>
            </a:r>
            <a:r>
              <a:rPr lang="zh-CN" altLang="en-US" sz="1300" dirty="0" smtClean="0">
                <a:sym typeface="+mn-ea"/>
              </a:rPr>
              <a:t>案</a:t>
            </a:r>
            <a:endParaRPr lang="zh-CN" altLang="en-US" sz="1300" dirty="0">
              <a:sym typeface="+mn-ea"/>
            </a:endParaRPr>
          </a:p>
          <a:p>
            <a:pPr algn="just" fontAlgn="auto">
              <a:lnSpc>
                <a:spcPts val="1400"/>
              </a:lnSpc>
            </a:pPr>
            <a:r>
              <a:rPr lang="zh-CN" altLang="en-US" sz="1300" b="1" dirty="0">
                <a:latin typeface="微软雅黑" panose="020B0503020204020204" charset="-122"/>
                <a:ea typeface="微软雅黑" panose="020B0503020204020204" charset="-122"/>
              </a:rPr>
              <a:t>调整内容：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b="1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1.项目概</a:t>
            </a:r>
            <a:r>
              <a:rPr lang="zh-CN" altLang="en-US" sz="1300" b="1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况</a:t>
            </a:r>
          </a:p>
          <a:p>
            <a:pPr algn="just" fontAlgn="auto">
              <a:lnSpc>
                <a:spcPts val="1400"/>
              </a:lnSpc>
              <a:buClrTx/>
              <a:buSzTx/>
              <a:buFontTx/>
            </a:pPr>
            <a:r>
              <a:rPr lang="zh-CN" altLang="en-US" sz="1300" dirty="0" smtClean="0"/>
              <a:t>   </a:t>
            </a:r>
            <a:r>
              <a:rPr lang="zh-CN" altLang="en-US" sz="1300" dirty="0" smtClean="0">
                <a:solidFill>
                  <a:schemeClr val="tx1"/>
                </a:solidFill>
              </a:rPr>
              <a:t> </a:t>
            </a:r>
            <a:r>
              <a:rPr lang="en-US" altLang="zh-CN" sz="1300" ker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 sz="1300">
                <a:sym typeface="+mn-ea"/>
              </a:rPr>
              <a:t> 南城区中心组团控制性详细规划 C30-01地块（启悦府，已建成）和C34-02（启祥府，未建）地块原为同一开发企业取得的居住用地，但启悦府项目建设过程中形成了遗留问题。为更好地解决启悦府建设遗留问题，达川区政府已对C34-02地块收回为国有储备土地。为促进集约节约利用土地，提高土地利用率，拟对南城区中心组团控制性详细规划C34-02地块进行规划调整。</a:t>
            </a:r>
          </a:p>
          <a:p>
            <a:pPr algn="just" fontAlgn="auto">
              <a:lnSpc>
                <a:spcPts val="1400"/>
              </a:lnSpc>
              <a:buClrTx/>
              <a:buSzTx/>
              <a:buFontTx/>
            </a:pPr>
            <a:r>
              <a:rPr lang="zh-CN" altLang="en-US" sz="13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2.调整内容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       </a:t>
            </a:r>
            <a:r>
              <a:rPr lang="zh-CN" altLang="en-US" sz="1300" dirty="0">
                <a:sym typeface="+mn-ea"/>
              </a:rPr>
              <a:t>C34-02地块用地面积约42.26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亩，规划用地性质为居住用地，原规划指标：容积率</a:t>
            </a:r>
            <a:r>
              <a:rPr lang="en-US" altLang="zh-CN" sz="13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≤1.08</a:t>
            </a:r>
            <a:r>
              <a:rPr lang="zh-CN" altLang="en-US" sz="13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zh-CN" altLang="en-US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建筑密度</a:t>
            </a:r>
            <a:r>
              <a:rPr lang="en-US" altLang="zh-CN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≤30%</a:t>
            </a:r>
            <a:r>
              <a:rPr lang="zh-CN" altLang="en-US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、绿地率</a:t>
            </a:r>
            <a:r>
              <a:rPr lang="en-US" altLang="zh-CN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≥30%</a:t>
            </a:r>
            <a:r>
              <a:rPr lang="zh-CN" altLang="en-US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、建筑限高</a:t>
            </a:r>
            <a:r>
              <a:rPr lang="en-US" altLang="zh-CN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100m</a:t>
            </a:r>
            <a:r>
              <a:rPr lang="zh-CN" altLang="en-US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，拟调整为：容积率</a:t>
            </a:r>
            <a:r>
              <a:rPr lang="en-US" altLang="zh-CN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≤2.5</a:t>
            </a:r>
            <a:r>
              <a:rPr lang="zh-CN" altLang="en-US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、建筑限高</a:t>
            </a:r>
            <a:r>
              <a:rPr lang="en-US" altLang="zh-CN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80m</a:t>
            </a:r>
            <a:r>
              <a:rPr lang="zh-CN" altLang="en-US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，其余规划指标不变</a:t>
            </a:r>
            <a:r>
              <a:rPr lang="zh-CN" sz="13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1300" dirty="0"/>
          </a:p>
          <a:p>
            <a:pPr algn="just" fontAlgn="auto">
              <a:lnSpc>
                <a:spcPts val="1400"/>
              </a:lnSpc>
            </a:pPr>
            <a:r>
              <a:rPr lang="zh-CN" altLang="en-US" sz="1300" b="1" dirty="0"/>
              <a:t>附注：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1.陈述申辩意见反馈方式：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    （1）信函反馈意见：请邮寄至达州市通川区西外镇凤凰大道386号（达州市自然资源和规划局国土空间规划科）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    （2）咨询电话：0818-</a:t>
            </a:r>
            <a:r>
              <a:rPr lang="en-US" altLang="zh-CN" sz="1300" dirty="0"/>
              <a:t>2143757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2.有效反馈意见期：信函反馈意见邮戳日不应超过意见反馈期最后一天，逾期视为无效意见，不予采纳。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3.有效反馈意见：注明真实联系人姓名、联系电话、联系地址，如反馈意见不准确或不完整、无法及时进一步核对有关情况的视为无效意见。</a:t>
            </a:r>
          </a:p>
          <a:p>
            <a:pPr algn="just" fontAlgn="auto">
              <a:lnSpc>
                <a:spcPts val="1400"/>
              </a:lnSpc>
            </a:pPr>
            <a:r>
              <a:rPr lang="zh-CN" altLang="en-US" sz="1300" dirty="0"/>
              <a:t>4.查询网址：http://zrzyj.dazhou.gov.cn/</a:t>
            </a:r>
          </a:p>
        </p:txBody>
      </p:sp>
      <p:cxnSp>
        <p:nvCxnSpPr>
          <p:cNvPr id="20" name="直接连接符 19"/>
          <p:cNvCxnSpPr/>
          <p:nvPr/>
        </p:nvCxnSpPr>
        <p:spPr>
          <a:xfrm flipH="1">
            <a:off x="8009890" y="534035"/>
            <a:ext cx="19050" cy="48285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524115" y="5365750"/>
            <a:ext cx="4705350" cy="165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534275" y="919480"/>
            <a:ext cx="428625" cy="40773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600">
                <a:sym typeface="+mn-ea"/>
              </a:rPr>
              <a:t>达州市南城区中心组团局部地块位置示意图</a:t>
            </a:r>
            <a:endParaRPr lang="zh-CN" altLang="en-US" sz="1600"/>
          </a:p>
        </p:txBody>
      </p:sp>
      <p:cxnSp>
        <p:nvCxnSpPr>
          <p:cNvPr id="24" name="直接连接符 23"/>
          <p:cNvCxnSpPr/>
          <p:nvPr/>
        </p:nvCxnSpPr>
        <p:spPr>
          <a:xfrm>
            <a:off x="59055" y="551180"/>
            <a:ext cx="17145" cy="63017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2210415" y="540385"/>
            <a:ext cx="16510" cy="63169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表格 27"/>
          <p:cNvGraphicFramePr/>
          <p:nvPr>
            <p:custDataLst>
              <p:tags r:id="rId1"/>
            </p:custDataLst>
          </p:nvPr>
        </p:nvGraphicFramePr>
        <p:xfrm>
          <a:off x="7524115" y="5535930"/>
          <a:ext cx="4685274" cy="1310005"/>
        </p:xfrm>
        <a:graphic>
          <a:graphicData uri="http://schemas.openxmlformats.org/drawingml/2006/table">
            <a:tbl>
              <a:tblPr firstRow="1" bandRow="1"/>
              <a:tblGrid>
                <a:gridCol w="220980"/>
                <a:gridCol w="550545"/>
                <a:gridCol w="847725"/>
                <a:gridCol w="882015"/>
                <a:gridCol w="519674"/>
                <a:gridCol w="558165"/>
                <a:gridCol w="532765"/>
                <a:gridCol w="573405"/>
              </a:tblGrid>
              <a:tr h="31115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en-US" sz="800" b="0" spc="130" dirty="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地块编号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地块面积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用地性质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容积率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建筑密度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绿地率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 dirty="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建筑限高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3715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调整前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C34-02</a:t>
                      </a:r>
                      <a:endParaRPr lang="en-US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28174.93</a:t>
                      </a:r>
                      <a:r>
                        <a:rPr 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㎡</a:t>
                      </a:r>
                    </a:p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</a:t>
                      </a:r>
                      <a:r>
                        <a:rPr lang="en-US" alt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42.26</a:t>
                      </a:r>
                      <a:r>
                        <a:rPr 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亩）</a:t>
                      </a:r>
                      <a:endParaRPr lang="zh-CN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居住用地</a:t>
                      </a:r>
                      <a:endParaRPr lang="zh-CN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≤1.08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800" b="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≤30%</a:t>
                      </a: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800" b="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≥30%</a:t>
                      </a: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 100m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514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800" b="0" spc="130">
                          <a:solidFill>
                            <a:schemeClr val="tx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调整后</a:t>
                      </a: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spc="13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C34-02</a:t>
                      </a:r>
                      <a:endParaRPr lang="en-US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CN" sz="80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28174.93</a:t>
                      </a:r>
                      <a:r>
                        <a:rPr lang="zh-CN" sz="80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㎡</a:t>
                      </a:r>
                      <a:endParaRPr lang="zh-CN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（</a:t>
                      </a:r>
                      <a:r>
                        <a:rPr lang="en-US" altLang="zh-CN" sz="80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42.26</a:t>
                      </a:r>
                      <a:r>
                        <a:rPr lang="zh-CN" sz="80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亩）</a:t>
                      </a:r>
                      <a:endParaRPr lang="zh-CN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CN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80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居住用地</a:t>
                      </a:r>
                      <a:endParaRPr lang="zh-CN" altLang="en-US" sz="800" b="0" spc="130">
                        <a:solidFill>
                          <a:schemeClr val="tx1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≤2.5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800" b="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≤30%</a:t>
                      </a: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800" b="0" spc="130"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≥30%</a:t>
                      </a: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800" b="0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 80m</a:t>
                      </a:r>
                      <a:endParaRPr lang="en-US" altLang="en-US" sz="800" b="0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anchor="ctr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25" name="直接连接符 24"/>
          <p:cNvCxnSpPr/>
          <p:nvPr/>
        </p:nvCxnSpPr>
        <p:spPr>
          <a:xfrm flipV="1">
            <a:off x="56515" y="6854190"/>
            <a:ext cx="12162790" cy="31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7529830" y="546735"/>
            <a:ext cx="1270" cy="63163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rcRect l="5966" t="12545" r="808" b="11371"/>
          <a:stretch>
            <a:fillRect/>
          </a:stretch>
        </p:blipFill>
        <p:spPr>
          <a:xfrm>
            <a:off x="8037830" y="601345"/>
            <a:ext cx="4188460" cy="46374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962900" y="602615"/>
            <a:ext cx="4124960" cy="4695825"/>
          </a:xfrm>
          <a:prstGeom prst="rect">
            <a:avLst/>
          </a:prstGeom>
          <a:solidFill>
            <a:schemeClr val="bg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/>
        </p:nvSpPr>
        <p:spPr>
          <a:xfrm>
            <a:off x="10210165" y="3171825"/>
            <a:ext cx="457200" cy="647700"/>
          </a:xfrm>
          <a:custGeom>
            <a:avLst/>
            <a:gdLst>
              <a:gd name="connisteX0" fmla="*/ 104775 w 457200"/>
              <a:gd name="connsiteY0" fmla="*/ 0 h 647700"/>
              <a:gd name="connisteX1" fmla="*/ 0 w 457200"/>
              <a:gd name="connsiteY1" fmla="*/ 647700 h 647700"/>
              <a:gd name="connisteX2" fmla="*/ 390525 w 457200"/>
              <a:gd name="connsiteY2" fmla="*/ 552450 h 647700"/>
              <a:gd name="connisteX3" fmla="*/ 457200 w 457200"/>
              <a:gd name="connsiteY3" fmla="*/ 38100 h 647700"/>
              <a:gd name="connisteX4" fmla="*/ 104775 w 457200"/>
              <a:gd name="connsiteY4" fmla="*/ 0 h 64770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  <a:cxn ang="0">
                <a:pos x="connisteX4" y="connsiteY4"/>
              </a:cxn>
            </a:cxnLst>
            <a:rect l="l" t="t" r="r" b="b"/>
            <a:pathLst>
              <a:path w="457200" h="647700">
                <a:moveTo>
                  <a:pt x="104775" y="0"/>
                </a:moveTo>
                <a:lnTo>
                  <a:pt x="0" y="647700"/>
                </a:lnTo>
                <a:lnTo>
                  <a:pt x="390525" y="552450"/>
                </a:lnTo>
                <a:lnTo>
                  <a:pt x="457200" y="38100"/>
                </a:lnTo>
                <a:lnTo>
                  <a:pt x="104775" y="0"/>
                </a:lnTo>
                <a:close/>
              </a:path>
            </a:pathLst>
          </a:cu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标注 28"/>
          <p:cNvSpPr/>
          <p:nvPr/>
        </p:nvSpPr>
        <p:spPr>
          <a:xfrm>
            <a:off x="8964930" y="2334260"/>
            <a:ext cx="1187450" cy="346710"/>
          </a:xfrm>
          <a:prstGeom prst="wedgeRoundRectCallout">
            <a:avLst>
              <a:gd name="adj1" fmla="val 59572"/>
              <a:gd name="adj2" fmla="val 247252"/>
              <a:gd name="adj3" fmla="val 16667"/>
            </a:avLst>
          </a:prstGeom>
          <a:solidFill>
            <a:schemeClr val="bg1">
              <a:alpha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500" b="1">
                <a:solidFill>
                  <a:schemeClr val="tx1"/>
                </a:solidFill>
                <a:sym typeface="+mn-ea"/>
              </a:rPr>
              <a:t>C34-02地块</a:t>
            </a:r>
          </a:p>
        </p:txBody>
      </p:sp>
      <p:sp>
        <p:nvSpPr>
          <p:cNvPr id="15" name="文本框 14"/>
          <p:cNvSpPr txBox="1"/>
          <p:nvPr/>
        </p:nvSpPr>
        <p:spPr>
          <a:xfrm rot="660000">
            <a:off x="10807700" y="1559560"/>
            <a:ext cx="367030" cy="1033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200"/>
              <a:t>南</a:t>
            </a:r>
            <a:r>
              <a:rPr lang="en-US" altLang="zh-CN" sz="1200"/>
              <a:t>  </a:t>
            </a:r>
            <a:r>
              <a:rPr lang="zh-CN" altLang="en-US" sz="1200"/>
              <a:t>国</a:t>
            </a:r>
            <a:r>
              <a:rPr lang="en-US" altLang="zh-CN" sz="1200"/>
              <a:t>  </a:t>
            </a:r>
            <a:r>
              <a:rPr lang="zh-CN" altLang="en-US" sz="1200"/>
              <a:t>大</a:t>
            </a:r>
            <a:r>
              <a:rPr lang="en-US" altLang="zh-CN" sz="1200"/>
              <a:t> </a:t>
            </a:r>
            <a:r>
              <a:rPr lang="zh-CN" altLang="en-US" sz="1200"/>
              <a:t>道</a:t>
            </a:r>
          </a:p>
        </p:txBody>
      </p:sp>
      <p:sp>
        <p:nvSpPr>
          <p:cNvPr id="10" name="文本框 9"/>
          <p:cNvSpPr txBox="1"/>
          <p:nvPr/>
        </p:nvSpPr>
        <p:spPr>
          <a:xfrm rot="660000">
            <a:off x="9261475" y="1275715"/>
            <a:ext cx="367030" cy="1033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sz="1200"/>
              <a:t>汉兴</a:t>
            </a:r>
            <a:r>
              <a:rPr lang="en-US" altLang="zh-CN" sz="1200"/>
              <a:t>  </a:t>
            </a:r>
            <a:r>
              <a:rPr lang="zh-CN" altLang="en-US" sz="1200"/>
              <a:t>大</a:t>
            </a:r>
            <a:r>
              <a:rPr lang="en-US" altLang="zh-CN" sz="1200"/>
              <a:t> </a:t>
            </a:r>
            <a:r>
              <a:rPr lang="zh-CN" altLang="en-US" sz="1200"/>
              <a:t>道</a:t>
            </a:r>
          </a:p>
        </p:txBody>
      </p:sp>
      <p:sp>
        <p:nvSpPr>
          <p:cNvPr id="11" name="文本框 10"/>
          <p:cNvSpPr txBox="1"/>
          <p:nvPr/>
        </p:nvSpPr>
        <p:spPr>
          <a:xfrm rot="660000">
            <a:off x="8343900" y="1066800"/>
            <a:ext cx="367030" cy="10331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sz="1200"/>
              <a:t>绥定</a:t>
            </a:r>
            <a:r>
              <a:rPr lang="en-US" altLang="zh-CN" sz="1200"/>
              <a:t>  </a:t>
            </a:r>
            <a:r>
              <a:rPr lang="zh-CN" altLang="en-US" sz="1200"/>
              <a:t>大</a:t>
            </a:r>
            <a:r>
              <a:rPr lang="en-US" altLang="zh-CN" sz="1200"/>
              <a:t> </a:t>
            </a:r>
            <a:r>
              <a:rPr lang="zh-CN" altLang="en-US" sz="1200"/>
              <a:t>道</a:t>
            </a:r>
          </a:p>
        </p:txBody>
      </p:sp>
      <p:sp>
        <p:nvSpPr>
          <p:cNvPr id="12" name="文本框 11"/>
          <p:cNvSpPr txBox="1"/>
          <p:nvPr/>
        </p:nvSpPr>
        <p:spPr>
          <a:xfrm rot="720000">
            <a:off x="8909050" y="4469765"/>
            <a:ext cx="11830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200"/>
              <a:t>杨</a:t>
            </a:r>
            <a:r>
              <a:rPr lang="en-US" altLang="zh-CN" sz="1200"/>
              <a:t> </a:t>
            </a:r>
            <a:r>
              <a:rPr lang="zh-CN" sz="1200"/>
              <a:t>柳</a:t>
            </a:r>
            <a:r>
              <a:rPr lang="en-US" altLang="zh-CN" sz="1200"/>
              <a:t> </a:t>
            </a:r>
            <a:r>
              <a:rPr lang="zh-CN" sz="1200"/>
              <a:t>公</a:t>
            </a:r>
            <a:r>
              <a:rPr lang="en-US" altLang="zh-CN" sz="1200"/>
              <a:t> </a:t>
            </a:r>
            <a:r>
              <a:rPr lang="zh-CN" sz="1200"/>
              <a:t>园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0904855" y="3007995"/>
            <a:ext cx="11830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1200"/>
              <a:t>达州音乐公园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103485" y="2652395"/>
            <a:ext cx="844550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00">
                <a:sym typeface="+mn-ea"/>
              </a:rPr>
              <a:t>启悦府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TM2MTk4NjcwYWM4MDlmZjhmMjk2NThjY2Y3NmJiMG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91eda2c-40fd-44f1-bf83-715f88675dab}"/>
  <p:tag name="TABLE_ENDDRAG_ORIGIN_RECT" val="321*154"/>
  <p:tag name="TABLE_ENDDRAG_RECT" val="6*385*321*15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582</Words>
  <Application>WPS 演示</Application>
  <PresentationFormat>自定义</PresentationFormat>
  <Paragraphs>54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dzgtxxzx-y</cp:lastModifiedBy>
  <cp:revision>72</cp:revision>
  <cp:lastPrinted>2022-05-27T07:35:00Z</cp:lastPrinted>
  <dcterms:created xsi:type="dcterms:W3CDTF">2021-05-26T08:43:00Z</dcterms:created>
  <dcterms:modified xsi:type="dcterms:W3CDTF">2022-08-30T08:21:26Z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E45BBEB5F3DA47788F979B264110B38C</vt:lpwstr>
  </property>
</Properties>
</file>