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9926638" cy="1435576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者" initials="作" lastIdx="0" clrIdx="2"/>
  <p:cmAuthor id="2" name="hasee" initials="h" lastIdx="1" clrIdx="0"/>
  <p:cmAuthor id="3" name="张雪" initials="张" lastIdx="1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5018" autoAdjust="0"/>
    <p:restoredTop sz="94660"/>
  </p:normalViewPr>
  <p:slideViewPr>
    <p:cSldViewPr snapToGrid="0">
      <p:cViewPr>
        <p:scale>
          <a:sx n="75" d="100"/>
          <a:sy n="75" d="100"/>
        </p:scale>
        <p:origin x="-704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720282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l">
              <a:defRPr sz="17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720282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r">
              <a:defRPr sz="1700"/>
            </a:lvl1pPr>
          </a:lstStyle>
          <a:p>
            <a:fld id="{D2A48B96-639E-45A3-A0BA-2464DFDB1FAA}" type="datetimeFigureOut">
              <a:rPr lang="zh-CN" altLang="en-US" smtClean="0"/>
              <a:pPr/>
              <a:t>2023/10/8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795463"/>
            <a:ext cx="86121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62" tIns="66381" rIns="132762" bIns="66381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2665" y="6908710"/>
            <a:ext cx="7941310" cy="5652582"/>
          </a:xfrm>
          <a:prstGeom prst="rect">
            <a:avLst/>
          </a:prstGeom>
        </p:spPr>
        <p:txBody>
          <a:bodyPr vert="horz" lIns="132762" tIns="66381" rIns="132762" bIns="66381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13635485"/>
            <a:ext cx="4301543" cy="720280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l">
              <a:defRPr sz="17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22799" y="13635485"/>
            <a:ext cx="4301543" cy="720280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r">
              <a:defRPr sz="17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81203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2023/10/8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image" Target="../media/image1.jpe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slideLayout" Target="../slideLayouts/slideLayout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9690" y="13335"/>
            <a:ext cx="12141200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/>
              <a:t>老北客站片区用地规划条件调整方案公示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6195" y="705485"/>
            <a:ext cx="6142990" cy="59905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0" algn="ctr" fontAlgn="auto">
              <a:lnSpc>
                <a:spcPts val="1400"/>
              </a:lnSpc>
            </a:pPr>
            <a:r>
              <a:rPr lang="zh-CN" altLang="en-US" sz="1400" dirty="0">
                <a:latin typeface="黑体" panose="02010600030101010101" charset="-122"/>
                <a:ea typeface="黑体" panose="02010600030101010101" charset="-122"/>
                <a:sym typeface="+mn-ea"/>
              </a:rPr>
              <a:t>公示说明</a:t>
            </a:r>
          </a:p>
          <a:p>
            <a:pPr indent="254000" fontAlgn="auto">
              <a:lnSpc>
                <a:spcPts val="1400"/>
              </a:lnSpc>
              <a:extLst>
                <a:ext uri="{35155182-B16C-46BC-9424-99874614C6A1}">
                  <wpsdc:indentchars xmlns="" xmlns:wpsdc="http://www.wps.cn/officeDocument/2017/drawingmlCustomData" val="200" checksum="3013784323"/>
                </a:ext>
              </a:extLst>
            </a:pPr>
            <a:r>
              <a:rPr lang="en-US" altLang="zh-CN" sz="1000" dirty="0" smtClean="0">
                <a:latin typeface="+mn-ea"/>
                <a:cs typeface="方正仿宋简体" panose="02010601030101010101" charset="-122"/>
                <a:sym typeface="+mn-ea"/>
              </a:rPr>
              <a:t>《</a:t>
            </a:r>
            <a:r>
              <a:rPr lang="zh-CN" altLang="en-US" sz="1000" dirty="0" smtClean="0"/>
              <a:t>通川区老北客站片区改造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用地规划条件调整方案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  <a:sym typeface="+mn-ea"/>
              </a:rPr>
              <a:t>》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是在在编的《</a:t>
            </a:r>
            <a:r>
              <a:rPr lang="zh-CN" altLang="en-US" sz="1000" dirty="0">
                <a:latin typeface="+mn-ea"/>
                <a:cs typeface="方正仿宋简体" panose="02010601030101010101" charset="-122"/>
                <a:sym typeface="+mn-ea"/>
              </a:rPr>
              <a:t>达州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市国土空间总体规划（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  <a:sym typeface="+mn-ea"/>
              </a:rPr>
              <a:t>2021—2035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）》、《</a:t>
            </a:r>
            <a:r>
              <a:rPr lang="zh-CN" altLang="zh-CN" sz="1000" dirty="0" smtClean="0">
                <a:latin typeface="+mn-ea"/>
                <a:cs typeface="方正仿宋简体" panose="02010601030101010101" charset="-122"/>
                <a:sym typeface="+mn-ea"/>
              </a:rPr>
              <a:t>达州市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老城片区控制性详细规划》的指导</a:t>
            </a:r>
            <a:r>
              <a:rPr lang="zh-CN" altLang="en-US" sz="1000" dirty="0">
                <a:latin typeface="+mn-ea"/>
                <a:cs typeface="方正仿宋简体" panose="02010601030101010101" charset="-122"/>
                <a:sym typeface="+mn-ea"/>
              </a:rPr>
              <a:t>下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，对</a:t>
            </a:r>
            <a:r>
              <a:rPr lang="zh-CN" altLang="en-US" sz="1000" dirty="0" smtClean="0">
                <a:sym typeface="+mn-ea"/>
              </a:rPr>
              <a:t>片区用地规划条件进行的调整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。</a:t>
            </a:r>
            <a:r>
              <a:rPr lang="zh-CN" altLang="en-US" sz="1000" dirty="0">
                <a:latin typeface="+mn-ea"/>
                <a:cs typeface="方正仿宋简体" panose="02010601030101010101" charset="-122"/>
                <a:sym typeface="+mn-ea"/>
              </a:rPr>
              <a:t>该规划调整方案已经达州市国土空间规划委员会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第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  <a:sym typeface="+mn-ea"/>
              </a:rPr>
              <a:t>15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次</a:t>
            </a:r>
            <a:r>
              <a:rPr lang="zh-CN" altLang="en-US" sz="1000" dirty="0">
                <a:latin typeface="+mn-ea"/>
                <a:cs typeface="方正仿宋简体" panose="02010601030101010101" charset="-122"/>
                <a:sym typeface="+mn-ea"/>
              </a:rPr>
              <a:t>常务会审议通过，现按程序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将方案</a:t>
            </a:r>
            <a:r>
              <a:rPr lang="zh-CN" altLang="en-US" sz="1000" dirty="0">
                <a:latin typeface="+mn-ea"/>
                <a:cs typeface="方正仿宋简体" panose="02010601030101010101" charset="-122"/>
                <a:sym typeface="+mn-ea"/>
              </a:rPr>
              <a:t>主要内容进行公示，征求社会公众意见。若对规划调整方案有异议或者疑问者，请与我局联系</a:t>
            </a:r>
            <a:r>
              <a:rPr lang="zh-CN" altLang="en-US" sz="900" dirty="0">
                <a:latin typeface="+mn-ea"/>
                <a:cs typeface="方正仿宋简体" panose="02010601030101010101" charset="-122"/>
                <a:sym typeface="+mn-ea"/>
              </a:rPr>
              <a:t>。</a:t>
            </a:r>
          </a:p>
          <a:p>
            <a:pPr>
              <a:lnSpc>
                <a:spcPts val="1200"/>
              </a:lnSpc>
            </a:pPr>
            <a:endParaRPr lang="zh-CN" altLang="en-US" sz="1200" dirty="0">
              <a:latin typeface="+mn-ea"/>
              <a:cs typeface="方正仿宋简体" panose="02010601030101010101" charset="-122"/>
              <a:sym typeface="+mn-ea"/>
            </a:endParaRPr>
          </a:p>
          <a:p>
            <a:pPr algn="r" fontAlgn="auto">
              <a:lnSpc>
                <a:spcPts val="1400"/>
              </a:lnSpc>
            </a:pPr>
            <a:r>
              <a:rPr lang="zh-CN" altLang="en-US" sz="1000" dirty="0">
                <a:latin typeface="+mn-ea"/>
                <a:cs typeface="方正仿宋简体" panose="02010601030101010101" charset="-122"/>
              </a:rPr>
              <a:t>达州市自然资源和规划局                                                                                                                                                                           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</a:rPr>
              <a:t>202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</a:rPr>
              <a:t>3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</a:rPr>
              <a:t>年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</a:rPr>
              <a:t>10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</a:rPr>
              <a:t>月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</a:rPr>
              <a:t>7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</a:rPr>
              <a:t>日</a:t>
            </a:r>
            <a:endParaRPr lang="zh-CN" altLang="en-US" sz="1000" dirty="0">
              <a:latin typeface="+mn-ea"/>
              <a:cs typeface="方正仿宋简体" panose="02010601030101010101" charset="-122"/>
            </a:endParaRPr>
          </a:p>
          <a:p>
            <a:pPr algn="l" fontAlgn="auto">
              <a:lnSpc>
                <a:spcPts val="1400"/>
              </a:lnSpc>
            </a:pPr>
            <a:endParaRPr lang="zh-CN" altLang="en-US" sz="1000" dirty="0">
              <a:latin typeface="+mn-ea"/>
              <a:cs typeface="方正仿宋简体" panose="02010601030101010101" charset="-122"/>
              <a:sym typeface="+mn-ea"/>
            </a:endParaRPr>
          </a:p>
          <a:p>
            <a:pPr>
              <a:lnSpc>
                <a:spcPts val="1400"/>
              </a:lnSpc>
            </a:pPr>
            <a:r>
              <a:rPr lang="zh-CN" altLang="en-US" sz="1000" b="1" dirty="0">
                <a:latin typeface="+mn-ea"/>
                <a:cs typeface="方正仿宋简体" panose="02010601030101010101" charset="-122"/>
                <a:sym typeface="+mn-ea"/>
              </a:rPr>
              <a:t>项目名称</a:t>
            </a:r>
            <a:r>
              <a:rPr lang="zh-CN" altLang="en-US" sz="1000" b="1" dirty="0" smtClean="0">
                <a:latin typeface="+mn-ea"/>
                <a:cs typeface="方正仿宋简体" panose="02010601030101010101" charset="-122"/>
                <a:sym typeface="+mn-ea"/>
              </a:rPr>
              <a:t>：</a:t>
            </a:r>
            <a:r>
              <a:rPr lang="zh-CN" altLang="en-US" sz="1000" dirty="0" smtClean="0"/>
              <a:t>通川区老北客站片区改造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用</a:t>
            </a:r>
            <a:r>
              <a:rPr lang="zh-CN" altLang="en-US" sz="1000" dirty="0">
                <a:latin typeface="+mn-ea"/>
                <a:cs typeface="方正仿宋简体" panose="02010601030101010101" charset="-122"/>
                <a:sym typeface="+mn-ea"/>
              </a:rPr>
              <a:t>地规划条件调整方案</a:t>
            </a:r>
          </a:p>
          <a:p>
            <a:pPr algn="l" fontAlgn="auto">
              <a:lnSpc>
                <a:spcPts val="1400"/>
              </a:lnSpc>
            </a:pPr>
            <a:r>
              <a:rPr lang="zh-CN" altLang="en-US" sz="1000" b="1" dirty="0">
                <a:latin typeface="+mn-ea"/>
                <a:cs typeface="方正仿宋简体" panose="02010601030101010101" charset="-122"/>
              </a:rPr>
              <a:t>公示时间：</a:t>
            </a:r>
            <a:r>
              <a:rPr lang="zh-CN" altLang="en-US" sz="1000" dirty="0">
                <a:latin typeface="+mn-ea"/>
                <a:cs typeface="方正仿宋简体" panose="02010601030101010101" charset="-122"/>
              </a:rPr>
              <a:t>10天</a:t>
            </a:r>
          </a:p>
          <a:p>
            <a:pPr algn="l" fontAlgn="auto">
              <a:lnSpc>
                <a:spcPts val="1400"/>
              </a:lnSpc>
            </a:pPr>
            <a:r>
              <a:rPr lang="zh-CN" altLang="en-US" sz="1000" b="1" dirty="0">
                <a:latin typeface="+mn-ea"/>
                <a:cs typeface="方正仿宋简体" panose="02010601030101010101" charset="-122"/>
              </a:rPr>
              <a:t>公示地点：</a:t>
            </a:r>
            <a:r>
              <a:rPr lang="zh-CN" altLang="en-US" sz="1000" dirty="0">
                <a:latin typeface="+mn-ea"/>
                <a:cs typeface="方正仿宋简体" panose="02010601030101010101" charset="-122"/>
              </a:rPr>
              <a:t>达州市自然资源和规划局官网；达州市城市规划馆内。</a:t>
            </a:r>
          </a:p>
          <a:p>
            <a:pPr algn="l" fontAlgn="auto">
              <a:lnSpc>
                <a:spcPts val="1400"/>
              </a:lnSpc>
            </a:pPr>
            <a:r>
              <a:rPr lang="zh-CN" altLang="en-US" sz="1000" b="1" dirty="0">
                <a:latin typeface="+mn-ea"/>
                <a:cs typeface="方正仿宋简体" panose="02010601030101010101" charset="-122"/>
              </a:rPr>
              <a:t>公示期限：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</a:rPr>
              <a:t>202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</a:rPr>
              <a:t>3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</a:rPr>
              <a:t>年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</a:rPr>
              <a:t>10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</a:rPr>
              <a:t>月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</a:rPr>
              <a:t>7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</a:rPr>
              <a:t>日</a:t>
            </a:r>
            <a:r>
              <a:rPr lang="zh-CN" altLang="en-US" sz="1000" dirty="0">
                <a:latin typeface="+mn-ea"/>
                <a:cs typeface="方正仿宋简体" panose="02010601030101010101" charset="-122"/>
              </a:rPr>
              <a:t>至202</a:t>
            </a:r>
            <a:r>
              <a:rPr lang="en-US" altLang="zh-CN" sz="1000" dirty="0">
                <a:latin typeface="+mn-ea"/>
                <a:cs typeface="方正仿宋简体" panose="02010601030101010101" charset="-122"/>
              </a:rPr>
              <a:t>3</a:t>
            </a:r>
            <a:r>
              <a:rPr lang="zh-CN" altLang="en-US" sz="1000" dirty="0">
                <a:latin typeface="+mn-ea"/>
                <a:cs typeface="方正仿宋简体" panose="02010601030101010101" charset="-122"/>
              </a:rPr>
              <a:t>年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</a:rPr>
              <a:t>1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</a:rPr>
              <a:t>0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</a:rPr>
              <a:t>月</a:t>
            </a:r>
            <a:r>
              <a:rPr lang="en-US" altLang="zh-CN" sz="1000" smtClean="0">
                <a:latin typeface="+mn-ea"/>
                <a:cs typeface="方正仿宋简体" panose="02010601030101010101" charset="-122"/>
              </a:rPr>
              <a:t>16</a:t>
            </a:r>
            <a:r>
              <a:rPr lang="zh-CN" altLang="en-US" sz="1000" smtClean="0">
                <a:latin typeface="+mn-ea"/>
                <a:cs typeface="方正仿宋简体" panose="02010601030101010101" charset="-122"/>
              </a:rPr>
              <a:t>日</a:t>
            </a:r>
            <a:endParaRPr lang="zh-CN" altLang="en-US" sz="1000" dirty="0">
              <a:latin typeface="+mn-ea"/>
              <a:cs typeface="方正仿宋简体" panose="02010601030101010101" charset="-122"/>
            </a:endParaRPr>
          </a:p>
          <a:p>
            <a:pPr>
              <a:lnSpc>
                <a:spcPts val="1400"/>
              </a:lnSpc>
            </a:pPr>
            <a:r>
              <a:rPr lang="zh-CN" altLang="en-US" sz="1000" b="1" dirty="0" smtClean="0">
                <a:latin typeface="+mn-ea"/>
                <a:cs typeface="方正仿宋简体" panose="02010601030101010101" charset="-122"/>
                <a:sym typeface="+mn-ea"/>
              </a:rPr>
              <a:t>项目概况：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本次拟调整地块位于通川区老城野茅溪片区，</a:t>
            </a:r>
            <a:r>
              <a:rPr lang="zh-CN" altLang="en-US" sz="1000" dirty="0" smtClean="0"/>
              <a:t>南临通川北路，东邻悦城逸景，北临龙凤半山嘉苑，西临碧桂园凤凰台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。</a:t>
            </a:r>
            <a:r>
              <a:rPr lang="zh-CN" altLang="en-US" sz="1000" dirty="0" smtClean="0"/>
              <a:t>根据市委、市政府安排部署，老北客站片区改造已纳入市中心城区危旧房改造三年攻坚行动项目。为完善公服配套，改善人居环境，现结合周边建设实际对片区用地规划条件进行优化调整，以推进片区改</a:t>
            </a:r>
            <a:r>
              <a:rPr lang="zh-CN" altLang="en-US" sz="1000" dirty="0"/>
              <a:t>造工</a:t>
            </a:r>
            <a:r>
              <a:rPr lang="zh-CN" altLang="en-US" sz="1000" dirty="0" smtClean="0"/>
              <a:t>作。</a:t>
            </a:r>
            <a:endParaRPr lang="zh-CN" altLang="en-US" sz="1000" b="1" dirty="0" smtClean="0">
              <a:solidFill>
                <a:srgbClr val="FF0000"/>
              </a:solidFill>
              <a:latin typeface="+mn-ea"/>
              <a:cs typeface="方正仿宋简体" panose="02010601030101010101" charset="-122"/>
              <a:sym typeface="+mn-ea"/>
            </a:endParaRPr>
          </a:p>
          <a:p>
            <a:pPr algn="l" fontAlgn="auto">
              <a:lnSpc>
                <a:spcPts val="1400"/>
              </a:lnSpc>
            </a:pPr>
            <a:r>
              <a:rPr lang="zh-CN" altLang="en-US" sz="1000" b="1" dirty="0" smtClean="0">
                <a:latin typeface="+mn-ea"/>
                <a:cs typeface="方正仿宋简体" panose="02010601030101010101" charset="-122"/>
              </a:rPr>
              <a:t>调整内容：</a:t>
            </a:r>
          </a:p>
          <a:p>
            <a:pPr indent="254000">
              <a:lnSpc>
                <a:spcPts val="1400"/>
              </a:lnSpc>
              <a:extLst>
                <a:ext uri="{35155182-B16C-46BC-9424-99874614C6A1}">
                  <wpsdc:indentchars xmlns="" xmlns:wpsdc="http://www.wps.cn/officeDocument/2017/drawingmlCustomData" val="200" checksum="3013784323"/>
                </a:ext>
              </a:extLst>
            </a:pPr>
            <a:r>
              <a:rPr lang="zh-CN" altLang="en-US" sz="1000" dirty="0" smtClean="0">
                <a:latin typeface="+mn-ea"/>
                <a:cs typeface="方正仿宋简体" panose="02010601030101010101" charset="-122"/>
              </a:rPr>
              <a:t>1</a:t>
            </a:r>
            <a:r>
              <a:rPr lang="zh-CN" altLang="en-US" sz="1000" dirty="0">
                <a:latin typeface="+mn-ea"/>
                <a:cs typeface="方正仿宋简体" panose="02010601030101010101" charset="-122"/>
              </a:rPr>
              <a:t>、</a:t>
            </a:r>
            <a:r>
              <a:rPr lang="zh-CN" altLang="en-US" sz="1000" dirty="0">
                <a:latin typeface="+mn-ea"/>
                <a:cs typeface="方正仿宋简体" panose="02010601030101010101" charset="-122"/>
                <a:sym typeface="+mn-ea"/>
              </a:rPr>
              <a:t>用地性质由商住用地调整为二类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居住用地，容积率</a:t>
            </a:r>
            <a:r>
              <a:rPr lang="zh-CN" altLang="en-US" sz="1000" dirty="0">
                <a:latin typeface="+mn-ea"/>
                <a:cs typeface="方正仿宋简体" panose="02010601030101010101" charset="-122"/>
                <a:sym typeface="+mn-ea"/>
              </a:rPr>
              <a:t>由</a:t>
            </a:r>
            <a:r>
              <a:rPr lang="en-US" altLang="zh-CN" sz="1000" dirty="0">
                <a:latin typeface="+mn-ea"/>
                <a:cs typeface="方正仿宋简体" panose="02010601030101010101" charset="-122"/>
                <a:sym typeface="+mn-ea"/>
              </a:rPr>
              <a:t>3.5</a:t>
            </a:r>
            <a:r>
              <a:rPr lang="zh-CN" altLang="en-US" sz="1000" dirty="0">
                <a:latin typeface="+mn-ea"/>
                <a:cs typeface="方正仿宋简体" panose="02010601030101010101" charset="-122"/>
                <a:sym typeface="+mn-ea"/>
              </a:rPr>
              <a:t>调整为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  <a:sym typeface="+mn-ea"/>
              </a:rPr>
              <a:t>3.9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，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</a:rPr>
              <a:t>其余规划指标不变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。</a:t>
            </a:r>
            <a:r>
              <a:rPr lang="en-US" sz="1000" dirty="0" smtClean="0"/>
              <a:t>A</a:t>
            </a:r>
            <a:r>
              <a:rPr lang="zh-CN" altLang="en-US" sz="1000" dirty="0" smtClean="0"/>
              <a:t>区与</a:t>
            </a:r>
            <a:r>
              <a:rPr lang="en-US" sz="1000" dirty="0" smtClean="0"/>
              <a:t>B</a:t>
            </a:r>
            <a:r>
              <a:rPr lang="zh-CN" altLang="en-US" sz="1000" dirty="0" smtClean="0"/>
              <a:t>区地块之间的规划道路，红线宽度由</a:t>
            </a:r>
            <a:r>
              <a:rPr lang="en-US" sz="1000" dirty="0" smtClean="0"/>
              <a:t>12</a:t>
            </a:r>
            <a:r>
              <a:rPr lang="zh-CN" altLang="en-US" sz="1000" dirty="0" smtClean="0"/>
              <a:t>米调整为</a:t>
            </a:r>
            <a:r>
              <a:rPr lang="en-US" sz="1000" dirty="0" smtClean="0"/>
              <a:t>20</a:t>
            </a:r>
            <a:r>
              <a:rPr lang="zh-CN" altLang="en-US" sz="1000" dirty="0" smtClean="0"/>
              <a:t>米。</a:t>
            </a:r>
          </a:p>
          <a:p>
            <a:pPr indent="254000">
              <a:lnSpc>
                <a:spcPts val="1400"/>
              </a:lnSpc>
              <a:extLst>
                <a:ext uri="{35155182-B16C-46BC-9424-99874614C6A1}">
                  <wpsdc:indentchars xmlns="" xmlns:wpsdc="http://www.wps.cn/officeDocument/2017/drawingmlCustomData" val="200" checksum="3013784323"/>
                </a:ext>
              </a:extLst>
            </a:pP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2</a:t>
            </a:r>
            <a:r>
              <a:rPr lang="zh-CN" altLang="en-US" sz="1000" dirty="0">
                <a:latin typeface="+mn-ea"/>
                <a:cs typeface="方正仿宋简体" panose="02010601030101010101" charset="-122"/>
                <a:sym typeface="+mn-ea"/>
              </a:rPr>
              <a:t>、同时为保证片区公共服务功能，用地需配建：（1）兼容商业建筑面积≤</a:t>
            </a:r>
            <a:r>
              <a:rPr lang="en-US" altLang="zh-CN" sz="1000" dirty="0">
                <a:latin typeface="+mn-ea"/>
                <a:cs typeface="方正仿宋简体" panose="02010601030101010101" charset="-122"/>
                <a:sym typeface="+mn-ea"/>
              </a:rPr>
              <a:t>10%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；（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  <a:sym typeface="+mn-ea"/>
              </a:rPr>
              <a:t>2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） 独立占地的六班或以上幼儿园一处；（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  <a:sym typeface="+mn-ea"/>
              </a:rPr>
              <a:t>3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）规划道路与通川北路的交叉口、碧桂园凤凰台临通川北路侧，结合打造范围各配建一处面积不小于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  <a:sym typeface="+mn-ea"/>
              </a:rPr>
              <a:t>4000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平方米和不小于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  <a:sym typeface="+mn-ea"/>
              </a:rPr>
              <a:t>3000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平方米的公共广场；（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  <a:sym typeface="+mn-ea"/>
              </a:rPr>
              <a:t>4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）建筑与通川北路规划道路红线的退距，按低层不小于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  <a:sym typeface="+mn-ea"/>
              </a:rPr>
              <a:t>13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米，高层不小于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  <a:sym typeface="+mn-ea"/>
              </a:rPr>
              <a:t>20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  <a:sym typeface="+mn-ea"/>
              </a:rPr>
              <a:t>米控制。</a:t>
            </a:r>
            <a:endParaRPr lang="zh-CN" altLang="en-US" sz="1000" dirty="0">
              <a:latin typeface="+mn-ea"/>
              <a:cs typeface="方正仿宋简体" panose="02010601030101010101" charset="-122"/>
              <a:sym typeface="+mn-ea"/>
            </a:endParaRPr>
          </a:p>
          <a:p>
            <a:pPr algn="l" fontAlgn="auto">
              <a:lnSpc>
                <a:spcPts val="1400"/>
              </a:lnSpc>
            </a:pPr>
            <a:r>
              <a:rPr lang="zh-CN" altLang="en-US" sz="1000" b="1" dirty="0">
                <a:latin typeface="+mn-ea"/>
                <a:cs typeface="方正仿宋简体" panose="02010601030101010101" charset="-122"/>
              </a:rPr>
              <a:t>附注：</a:t>
            </a:r>
          </a:p>
          <a:p>
            <a:pPr indent="254000" algn="l" fontAlgn="auto">
              <a:lnSpc>
                <a:spcPts val="1400"/>
              </a:lnSpc>
              <a:extLst>
                <a:ext uri="{35155182-B16C-46BC-9424-99874614C6A1}">
                  <wpsdc:indentchars xmlns="" xmlns:wpsdc="http://www.wps.cn/officeDocument/2017/drawingmlCustomData" val="200" checksum="3013784323"/>
                </a:ext>
              </a:extLst>
            </a:pPr>
            <a:r>
              <a:rPr lang="zh-CN" altLang="en-US" sz="1000" dirty="0">
                <a:latin typeface="+mn-ea"/>
                <a:cs typeface="方正仿宋简体" panose="02010601030101010101" charset="-122"/>
              </a:rPr>
              <a:t>1.陈述申辩意见反馈方式：</a:t>
            </a:r>
          </a:p>
          <a:p>
            <a:pPr indent="254000" algn="l" fontAlgn="auto">
              <a:lnSpc>
                <a:spcPts val="1400"/>
              </a:lnSpc>
              <a:extLst>
                <a:ext uri="{35155182-B16C-46BC-9424-99874614C6A1}">
                  <wpsdc:indentchars xmlns="" xmlns:wpsdc="http://www.wps.cn/officeDocument/2017/drawingmlCustomData" val="200" checksum="3013784323"/>
                </a:ext>
              </a:extLst>
            </a:pPr>
            <a:r>
              <a:rPr lang="zh-CN" altLang="en-US" sz="1000" dirty="0">
                <a:latin typeface="+mn-ea"/>
                <a:cs typeface="方正仿宋简体" panose="02010601030101010101" charset="-122"/>
              </a:rPr>
              <a:t>    （1）信函反馈意见：请邮寄至达州市通川区西外镇凤凰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</a:rPr>
              <a:t>大道</a:t>
            </a:r>
            <a:r>
              <a:rPr lang="en-US" altLang="zh-CN" sz="1000" dirty="0" smtClean="0">
                <a:latin typeface="+mn-ea"/>
                <a:cs typeface="方正仿宋简体" panose="02010601030101010101" charset="-122"/>
              </a:rPr>
              <a:t>496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</a:rPr>
              <a:t>号</a:t>
            </a:r>
            <a:r>
              <a:rPr lang="zh-CN" altLang="en-US" sz="1000" dirty="0">
                <a:latin typeface="+mn-ea"/>
                <a:cs typeface="方正仿宋简体" panose="02010601030101010101" charset="-122"/>
              </a:rPr>
              <a:t>（达州市自然资源和规划</a:t>
            </a:r>
            <a:r>
              <a:rPr lang="zh-CN" altLang="en-US" sz="1000" dirty="0" smtClean="0">
                <a:latin typeface="+mn-ea"/>
                <a:cs typeface="方正仿宋简体" panose="02010601030101010101" charset="-122"/>
              </a:rPr>
              <a:t>局空间规划</a:t>
            </a:r>
            <a:r>
              <a:rPr lang="zh-CN" altLang="en-US" sz="1000" dirty="0">
                <a:latin typeface="+mn-ea"/>
                <a:cs typeface="方正仿宋简体" panose="02010601030101010101" charset="-122"/>
              </a:rPr>
              <a:t>科）</a:t>
            </a:r>
          </a:p>
          <a:p>
            <a:pPr indent="254000" algn="l" fontAlgn="auto">
              <a:lnSpc>
                <a:spcPts val="1400"/>
              </a:lnSpc>
              <a:extLst>
                <a:ext uri="{35155182-B16C-46BC-9424-99874614C6A1}">
                  <wpsdc:indentchars xmlns="" xmlns:wpsdc="http://www.wps.cn/officeDocument/2017/drawingmlCustomData" val="200" checksum="3013784323"/>
                </a:ext>
              </a:extLst>
            </a:pPr>
            <a:r>
              <a:rPr lang="zh-CN" altLang="en-US" sz="1000" dirty="0">
                <a:latin typeface="+mn-ea"/>
                <a:cs typeface="方正仿宋简体" panose="02010601030101010101" charset="-122"/>
              </a:rPr>
              <a:t>    （2）咨询电话：0818-2143757</a:t>
            </a:r>
          </a:p>
          <a:p>
            <a:pPr indent="254000" algn="l" fontAlgn="auto">
              <a:lnSpc>
                <a:spcPts val="1400"/>
              </a:lnSpc>
              <a:extLst>
                <a:ext uri="{35155182-B16C-46BC-9424-99874614C6A1}">
                  <wpsdc:indentchars xmlns="" xmlns:wpsdc="http://www.wps.cn/officeDocument/2017/drawingmlCustomData" val="200" checksum="3013784323"/>
                </a:ext>
              </a:extLst>
            </a:pPr>
            <a:r>
              <a:rPr lang="zh-CN" altLang="en-US" sz="1000" dirty="0">
                <a:latin typeface="+mn-ea"/>
                <a:cs typeface="方正仿宋简体" panose="02010601030101010101" charset="-122"/>
              </a:rPr>
              <a:t>2.有效反馈意见期：信函反馈意见邮戳日不应超过意见反馈期最后一天，逾期视为无效意见，不予采纳。</a:t>
            </a:r>
          </a:p>
          <a:p>
            <a:pPr indent="254000" algn="l" fontAlgn="auto">
              <a:lnSpc>
                <a:spcPts val="1400"/>
              </a:lnSpc>
              <a:extLst>
                <a:ext uri="{35155182-B16C-46BC-9424-99874614C6A1}">
                  <wpsdc:indentchars xmlns="" xmlns:wpsdc="http://www.wps.cn/officeDocument/2017/drawingmlCustomData" val="200" checksum="3013784323"/>
                </a:ext>
              </a:extLst>
            </a:pPr>
            <a:r>
              <a:rPr lang="zh-CN" altLang="en-US" sz="1000" dirty="0">
                <a:latin typeface="+mn-ea"/>
                <a:cs typeface="方正仿宋简体" panose="02010601030101010101" charset="-122"/>
              </a:rPr>
              <a:t>3.有效反馈意见：注明真实联系人姓名、联系电话、联系地址，如反馈意见不准确或不完整、无法及时进一步核对有关情况的视为无效意见。</a:t>
            </a:r>
          </a:p>
          <a:p>
            <a:pPr indent="254000" algn="l" fontAlgn="auto">
              <a:lnSpc>
                <a:spcPts val="1400"/>
              </a:lnSpc>
              <a:extLst>
                <a:ext uri="{35155182-B16C-46BC-9424-99874614C6A1}">
                  <wpsdc:indentchars xmlns="" xmlns:wpsdc="http://www.wps.cn/officeDocument/2017/drawingmlCustomData" val="200" checksum="3013784323"/>
                </a:ext>
              </a:extLst>
            </a:pPr>
            <a:r>
              <a:rPr lang="zh-CN" altLang="en-US" sz="1000" dirty="0">
                <a:latin typeface="+mn-ea"/>
                <a:cs typeface="方正仿宋简体" panose="02010601030101010101" charset="-122"/>
              </a:rPr>
              <a:t>4.查询网址：http://zrzyj.dazhou.gov.cn/</a:t>
            </a:r>
          </a:p>
        </p:txBody>
      </p:sp>
      <p:cxnSp>
        <p:nvCxnSpPr>
          <p:cNvPr id="24" name="直接连接符 23"/>
          <p:cNvCxnSpPr/>
          <p:nvPr/>
        </p:nvCxnSpPr>
        <p:spPr>
          <a:xfrm>
            <a:off x="67627" y="455134"/>
            <a:ext cx="0" cy="64028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12151360" y="475000"/>
            <a:ext cx="16510" cy="63617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V="1">
            <a:off x="76200" y="6831603"/>
            <a:ext cx="12083415" cy="73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6623626" y="508961"/>
            <a:ext cx="3810" cy="6326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6218455" y="510178"/>
            <a:ext cx="11430" cy="63214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6216650" y="2892425"/>
            <a:ext cx="410845" cy="15411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1400" dirty="0">
                <a:sym typeface="+mn-ea"/>
              </a:rPr>
              <a:t>项目相关图件展示</a:t>
            </a:r>
            <a:endParaRPr lang="zh-CN" altLang="en-US" sz="1400" dirty="0"/>
          </a:p>
        </p:txBody>
      </p:sp>
      <p:cxnSp>
        <p:nvCxnSpPr>
          <p:cNvPr id="51" name="直接连接符 50"/>
          <p:cNvCxnSpPr/>
          <p:nvPr/>
        </p:nvCxnSpPr>
        <p:spPr>
          <a:xfrm>
            <a:off x="6623626" y="3352155"/>
            <a:ext cx="5554626" cy="45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10"/>
          <p:cNvSpPr txBox="1"/>
          <p:nvPr/>
        </p:nvSpPr>
        <p:spPr>
          <a:xfrm>
            <a:off x="6976110" y="535161"/>
            <a:ext cx="22250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b="1" dirty="0">
                <a:latin typeface="+mn-ea"/>
              </a:rPr>
              <a:t>区位图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10287635" y="540385"/>
            <a:ext cx="1162685" cy="189865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txBody>
          <a:bodyPr wrap="square" rtlCol="0">
            <a:noAutofit/>
          </a:bodyPr>
          <a:lstStyle/>
          <a:p>
            <a:pPr algn="ctr"/>
            <a:r>
              <a:rPr lang="zh-CN" altLang="en-US" sz="1200" b="1" dirty="0" smtClean="0">
                <a:latin typeface="+mn-ea"/>
              </a:rPr>
              <a:t>调整后</a:t>
            </a:r>
            <a:endParaRPr lang="en-US" altLang="zh-CN" sz="1200" b="1" dirty="0" smtClean="0">
              <a:latin typeface="+mn-ea"/>
            </a:endParaRPr>
          </a:p>
          <a:p>
            <a:pPr algn="ctr"/>
            <a:r>
              <a:rPr lang="zh-CN" altLang="en-US" sz="1200" b="1" dirty="0" smtClean="0">
                <a:latin typeface="+mn-ea"/>
              </a:rPr>
              <a:t>用</a:t>
            </a:r>
            <a:r>
              <a:rPr lang="zh-CN" altLang="en-US" sz="1200" b="1" dirty="0">
                <a:latin typeface="+mn-ea"/>
              </a:rPr>
              <a:t>地布局图</a:t>
            </a:r>
            <a:endParaRPr lang="zh-CN" altLang="zh-CN" sz="1200" b="1" dirty="0">
              <a:latin typeface="+mn-ea"/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8766810" y="3435324"/>
            <a:ext cx="1699895" cy="168910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txBody>
          <a:bodyPr wrap="square" rtlCol="0">
            <a:noAutofit/>
          </a:bodyPr>
          <a:lstStyle/>
          <a:p>
            <a:pPr algn="ctr"/>
            <a:r>
              <a:rPr lang="zh-CN" altLang="en-US" sz="1200" b="1" dirty="0">
                <a:latin typeface="+mn-ea"/>
              </a:rPr>
              <a:t>调整前后指标对比表</a:t>
            </a:r>
            <a:endParaRPr lang="zh-CN" altLang="zh-CN" sz="1200" b="1" dirty="0">
              <a:latin typeface="+mn-ea"/>
            </a:endParaRPr>
          </a:p>
        </p:txBody>
      </p:sp>
      <p:graphicFrame>
        <p:nvGraphicFramePr>
          <p:cNvPr id="47" name="表格 4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684222" y="3722556"/>
          <a:ext cx="5410236" cy="2512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515"/>
                <a:gridCol w="536948"/>
                <a:gridCol w="518188"/>
                <a:gridCol w="549144"/>
                <a:gridCol w="407520"/>
                <a:gridCol w="590487"/>
                <a:gridCol w="449103"/>
                <a:gridCol w="465737"/>
                <a:gridCol w="1538594"/>
              </a:tblGrid>
              <a:tr h="591820"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zh-CN" altLang="en-US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项目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用地性质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0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规划面积</a:t>
                      </a:r>
                      <a:endParaRPr lang="zh-CN" altLang="en-US" sz="1000" b="1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建设用地面积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4751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容积率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4751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建筑限高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14751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建筑</a:t>
                      </a:r>
                    </a:p>
                    <a:p>
                      <a:pPr marL="0" marR="0" algn="ctr" defTabSz="14751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密度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14751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绿地率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4751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配建要求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26"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zh-CN" altLang="en-US" sz="9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调整前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9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商住用地</a:t>
                      </a:r>
                      <a:endParaRPr lang="en-US" altLang="zh-CN" sz="9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5.80</a:t>
                      </a:r>
                      <a:r>
                        <a:rPr lang="zh-CN" altLang="en-US" sz="9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公顷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5.64</a:t>
                      </a:r>
                      <a:r>
                        <a:rPr lang="zh-CN" altLang="en-US" sz="9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公顷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9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≤</a:t>
                      </a:r>
                      <a:r>
                        <a:rPr lang="en-US" altLang="zh-CN" sz="9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3.5</a:t>
                      </a:r>
                      <a:endParaRPr lang="en-US" altLang="zh-CN" sz="900" b="1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100m</a:t>
                      </a:r>
                      <a:endParaRPr lang="en-US" altLang="zh-CN" sz="900" b="1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9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≤</a:t>
                      </a:r>
                      <a:r>
                        <a:rPr lang="en-US" altLang="zh-CN" sz="9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45</a:t>
                      </a:r>
                      <a:r>
                        <a:rPr lang="en-US" altLang="zh-CN" sz="900" b="1" dirty="0">
                          <a:solidFill>
                            <a:schemeClr val="tx1"/>
                          </a:solidFill>
                          <a:latin typeface="+mj-ea"/>
                          <a:sym typeface="+mn-ea"/>
                        </a:rPr>
                        <a:t>%</a:t>
                      </a:r>
                      <a:endParaRPr lang="en-US" altLang="zh-CN" sz="900" b="1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9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≥</a:t>
                      </a:r>
                      <a:r>
                        <a:rPr lang="en-US" altLang="zh-CN" sz="9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25</a:t>
                      </a:r>
                      <a:r>
                        <a:rPr lang="en-US" altLang="zh-CN" sz="900" b="1" dirty="0">
                          <a:solidFill>
                            <a:schemeClr val="tx1"/>
                          </a:solidFill>
                          <a:latin typeface="+mj-ea"/>
                          <a:sym typeface="+mn-ea"/>
                        </a:rPr>
                        <a:t>%</a:t>
                      </a:r>
                      <a:endParaRPr lang="en-US" altLang="zh-CN" sz="900" b="1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05105" algn="l" defTabSz="14751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900" dirty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兼容商业建筑面积</a:t>
                      </a:r>
                      <a:r>
                        <a:rPr lang="en-US" altLang="zh-CN" sz="900" dirty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10~30%</a:t>
                      </a:r>
                      <a:r>
                        <a:rPr lang="zh-CN" altLang="en-US" sz="900" dirty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；按照</a:t>
                      </a:r>
                      <a:r>
                        <a:rPr lang="en-US" altLang="zh-CN" sz="900" dirty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《</a:t>
                      </a:r>
                      <a:r>
                        <a:rPr lang="zh-CN" altLang="en-US" sz="900" dirty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达州</a:t>
                      </a:r>
                      <a:r>
                        <a:rPr lang="zh-CN" altLang="en-US" sz="900" dirty="0" smtClean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市城市规划管理技术规（</a:t>
                      </a:r>
                      <a:r>
                        <a:rPr lang="en-US" altLang="zh-CN" sz="900" dirty="0" smtClean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2019</a:t>
                      </a:r>
                      <a:r>
                        <a:rPr lang="zh-CN" altLang="en-US" sz="900" dirty="0" smtClean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版</a:t>
                      </a:r>
                      <a:r>
                        <a:rPr lang="zh-CN" altLang="en-US" sz="900" dirty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）</a:t>
                      </a:r>
                      <a:r>
                        <a:rPr lang="en-US" altLang="zh-CN" sz="900" dirty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》</a:t>
                      </a:r>
                      <a:r>
                        <a:rPr lang="zh-CN" altLang="en-US" sz="900" dirty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配建各类配套用房和停车位。</a:t>
                      </a:r>
                      <a:endParaRPr lang="en-US" altLang="zh-CN" sz="900" b="1" kern="1200" dirty="0">
                        <a:solidFill>
                          <a:srgbClr val="FF0000"/>
                        </a:solidFill>
                        <a:latin typeface="+mj-ea"/>
                        <a:ea typeface="+mn-ea"/>
                        <a:cs typeface="+mn-cs"/>
                        <a:sym typeface="+mn-ea"/>
                      </a:endParaRPr>
                    </a:p>
                    <a:p>
                      <a:pPr marL="0" indent="205105" algn="l" defTabSz="1475105" rtl="0" fontAlgn="auto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en-US" altLang="zh-CN" sz="900" b="1" kern="1200" dirty="0">
                        <a:solidFill>
                          <a:srgbClr val="FF0000"/>
                        </a:solidFill>
                        <a:latin typeface="+mj-ea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880"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zh-CN" altLang="en-US" sz="9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调整后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9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  <a:sym typeface="+mn-ea"/>
                        </a:rPr>
                        <a:t>二类居住用地</a:t>
                      </a:r>
                      <a:endParaRPr lang="en-US" altLang="zh-CN" sz="9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751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6.21</a:t>
                      </a:r>
                      <a:r>
                        <a:rPr lang="zh-CN" altLang="en-US" sz="9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公顷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5.26</a:t>
                      </a:r>
                      <a:r>
                        <a:rPr lang="zh-CN" altLang="en-US" sz="9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公顷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9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≤</a:t>
                      </a:r>
                      <a:r>
                        <a:rPr lang="en-US" altLang="zh-CN" sz="9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3.9</a:t>
                      </a:r>
                      <a:endParaRPr lang="en-US" altLang="zh-CN" sz="900" b="1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100m</a:t>
                      </a:r>
                      <a:endParaRPr lang="en-US" altLang="zh-CN" sz="900" b="1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9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≤</a:t>
                      </a:r>
                      <a:r>
                        <a:rPr lang="en-US" altLang="zh-CN" sz="9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45</a:t>
                      </a:r>
                      <a:r>
                        <a:rPr lang="en-US" altLang="zh-CN" sz="900" b="1" dirty="0">
                          <a:solidFill>
                            <a:schemeClr val="tx1"/>
                          </a:solidFill>
                          <a:latin typeface="+mj-ea"/>
                          <a:sym typeface="+mn-ea"/>
                        </a:rPr>
                        <a:t>%</a:t>
                      </a:r>
                      <a:endParaRPr lang="en-US" altLang="zh-CN" sz="900" b="1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475105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9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≥</a:t>
                      </a:r>
                      <a:r>
                        <a:rPr lang="en-US" altLang="zh-CN" sz="9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25</a:t>
                      </a:r>
                      <a:r>
                        <a:rPr lang="en-US" altLang="zh-CN" sz="900" b="1" dirty="0">
                          <a:solidFill>
                            <a:schemeClr val="tx1"/>
                          </a:solidFill>
                          <a:latin typeface="+mj-ea"/>
                          <a:sym typeface="+mn-ea"/>
                        </a:rPr>
                        <a:t>%</a:t>
                      </a:r>
                      <a:endParaRPr lang="en-US" altLang="zh-CN" sz="900" b="1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05105" algn="l" defTabSz="1475105" rtl="0" fontAlgn="auto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zh-CN" altLang="en-US" sz="900" dirty="0" smtClean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兼容商业建筑面积≤</a:t>
                      </a:r>
                      <a:r>
                        <a:rPr lang="en-US" altLang="zh-CN" sz="900" dirty="0" smtClean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10%</a:t>
                      </a:r>
                      <a:r>
                        <a:rPr lang="zh-CN" altLang="en-US" sz="900" dirty="0" smtClean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； 独立占地的六班或以上幼儿园一处；规划道路与通川北路的交叉口、碧桂园凤凰台临通川北路侧，结合打造范围各配建一处面积不小于</a:t>
                      </a:r>
                      <a:r>
                        <a:rPr lang="en-US" altLang="zh-CN" sz="900" dirty="0" smtClean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4000</a:t>
                      </a:r>
                      <a:r>
                        <a:rPr lang="zh-CN" altLang="en-US" sz="900" dirty="0" smtClean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平方米和不小于</a:t>
                      </a:r>
                      <a:r>
                        <a:rPr lang="en-US" altLang="zh-CN" sz="900" dirty="0" smtClean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3000</a:t>
                      </a:r>
                      <a:r>
                        <a:rPr lang="zh-CN" altLang="en-US" sz="900" dirty="0" smtClean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平方米的公共广场；其他配建按</a:t>
                      </a:r>
                      <a:r>
                        <a:rPr lang="en-US" altLang="zh-CN" sz="900" dirty="0" smtClean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《</a:t>
                      </a:r>
                      <a:r>
                        <a:rPr lang="zh-CN" altLang="en-US" sz="900" dirty="0" smtClean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达州市国土空间规划管理技术规定</a:t>
                      </a:r>
                      <a:r>
                        <a:rPr lang="en-US" altLang="zh-CN" sz="900" dirty="0" smtClean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》</a:t>
                      </a:r>
                      <a:r>
                        <a:rPr lang="zh-CN" altLang="en-US" sz="900" dirty="0" smtClean="0">
                          <a:latin typeface="+mn-ea"/>
                          <a:cs typeface="方正仿宋简体" panose="02010601030101010101" charset="-122"/>
                          <a:sym typeface="+mn-ea"/>
                        </a:rPr>
                        <a:t>执行。</a:t>
                      </a:r>
                      <a:endParaRPr lang="en-US" altLang="zh-CN" sz="900" b="1" kern="1200" dirty="0">
                        <a:solidFill>
                          <a:srgbClr val="FF0000"/>
                        </a:solidFill>
                        <a:latin typeface="+mj-ea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382" r="16320"/>
          <a:stretch>
            <a:fillRect/>
          </a:stretch>
        </p:blipFill>
        <p:spPr>
          <a:xfrm>
            <a:off x="6716877" y="971758"/>
            <a:ext cx="2539400" cy="1914014"/>
          </a:xfrm>
          <a:prstGeom prst="rect">
            <a:avLst/>
          </a:prstGeom>
        </p:spPr>
      </p:pic>
      <p:grpSp>
        <p:nvGrpSpPr>
          <p:cNvPr id="17" name="组合 16"/>
          <p:cNvGrpSpPr/>
          <p:nvPr/>
        </p:nvGrpSpPr>
        <p:grpSpPr>
          <a:xfrm>
            <a:off x="9412768" y="955305"/>
            <a:ext cx="2717251" cy="1939082"/>
            <a:chOff x="7945799" y="1012785"/>
            <a:chExt cx="6290283" cy="4488864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22" cstate="print"/>
            <a:srcRect l="11594" t="1313" r="788" b="7474"/>
            <a:stretch>
              <a:fillRect/>
            </a:stretch>
          </p:blipFill>
          <p:spPr>
            <a:xfrm>
              <a:off x="8064500" y="1058045"/>
              <a:ext cx="6171582" cy="4438645"/>
            </a:xfrm>
            <a:prstGeom prst="rect">
              <a:avLst/>
            </a:prstGeom>
          </p:spPr>
        </p:pic>
        <p:sp>
          <p:nvSpPr>
            <p:cNvPr id="19" name="矩形 18"/>
            <p:cNvSpPr/>
            <p:nvPr/>
          </p:nvSpPr>
          <p:spPr>
            <a:xfrm>
              <a:off x="7945799" y="1012785"/>
              <a:ext cx="6261100" cy="448886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文本框 20"/>
            <p:cNvSpPr txBox="1"/>
            <p:nvPr>
              <p:custDataLst>
                <p:tags r:id="rId13"/>
              </p:custDataLst>
            </p:nvPr>
          </p:nvSpPr>
          <p:spPr>
            <a:xfrm>
              <a:off x="9309530" y="3646019"/>
              <a:ext cx="1341121" cy="354024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l"/>
              <a:r>
                <a:rPr lang="en-US" altLang="zh-CN" sz="600" b="1" dirty="0">
                  <a:latin typeface="+mj-ea"/>
                  <a:ea typeface="+mj-ea"/>
                </a:rPr>
                <a:t>A</a:t>
              </a:r>
              <a:r>
                <a:rPr lang="zh-CN" altLang="en-US" sz="600" b="1" dirty="0">
                  <a:latin typeface="+mj-ea"/>
                  <a:ea typeface="+mj-ea"/>
                </a:rPr>
                <a:t>区</a:t>
              </a:r>
              <a:endParaRPr lang="en-US" altLang="zh-CN" sz="600" b="1" dirty="0">
                <a:highlight>
                  <a:srgbClr val="C0C0C0"/>
                </a:highlight>
                <a:latin typeface="+mj-ea"/>
                <a:ea typeface="+mj-ea"/>
              </a:endParaRPr>
            </a:p>
          </p:txBody>
        </p:sp>
        <p:sp>
          <p:nvSpPr>
            <p:cNvPr id="22" name="文本框 21"/>
            <p:cNvSpPr txBox="1"/>
            <p:nvPr>
              <p:custDataLst>
                <p:tags r:id="rId14"/>
              </p:custDataLst>
            </p:nvPr>
          </p:nvSpPr>
          <p:spPr>
            <a:xfrm>
              <a:off x="10977365" y="2908230"/>
              <a:ext cx="1341121" cy="354024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l"/>
              <a:r>
                <a:rPr lang="en-US" altLang="zh-CN" sz="600" b="1" dirty="0">
                  <a:latin typeface="+mj-ea"/>
                  <a:ea typeface="+mj-ea"/>
                </a:rPr>
                <a:t>B</a:t>
              </a:r>
              <a:r>
                <a:rPr lang="zh-CN" altLang="en-US" sz="600" b="1" dirty="0">
                  <a:latin typeface="+mj-ea"/>
                  <a:ea typeface="+mj-ea"/>
                </a:rPr>
                <a:t>区</a:t>
              </a:r>
              <a:endParaRPr lang="en-US" altLang="zh-CN" sz="600" b="1" dirty="0">
                <a:highlight>
                  <a:srgbClr val="C0C0C0"/>
                </a:highlight>
                <a:latin typeface="+mj-ea"/>
                <a:ea typeface="+mj-ea"/>
              </a:endParaRPr>
            </a:p>
          </p:txBody>
        </p:sp>
        <p:sp>
          <p:nvSpPr>
            <p:cNvPr id="26" name="文本框 25"/>
            <p:cNvSpPr txBox="1"/>
            <p:nvPr>
              <p:custDataLst>
                <p:tags r:id="rId15"/>
              </p:custDataLst>
            </p:nvPr>
          </p:nvSpPr>
          <p:spPr>
            <a:xfrm>
              <a:off x="9889310" y="2481642"/>
              <a:ext cx="1341121" cy="354024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l"/>
              <a:r>
                <a:rPr lang="en-US" altLang="zh-CN" sz="600" b="1" dirty="0">
                  <a:latin typeface="+mj-ea"/>
                  <a:ea typeface="+mj-ea"/>
                </a:rPr>
                <a:t>C</a:t>
              </a:r>
              <a:r>
                <a:rPr lang="zh-CN" altLang="en-US" sz="600" b="1" dirty="0">
                  <a:latin typeface="+mj-ea"/>
                  <a:ea typeface="+mj-ea"/>
                </a:rPr>
                <a:t>区</a:t>
              </a:r>
              <a:endParaRPr lang="en-US" altLang="zh-CN" sz="600" b="1" dirty="0">
                <a:highlight>
                  <a:srgbClr val="C0C0C0"/>
                </a:highlight>
                <a:latin typeface="+mj-ea"/>
                <a:ea typeface="+mj-ea"/>
              </a:endParaRPr>
            </a:p>
          </p:txBody>
        </p:sp>
        <p:sp>
          <p:nvSpPr>
            <p:cNvPr id="28" name="文本框 27"/>
            <p:cNvSpPr txBox="1"/>
            <p:nvPr>
              <p:custDataLst>
                <p:tags r:id="rId16"/>
              </p:custDataLst>
            </p:nvPr>
          </p:nvSpPr>
          <p:spPr>
            <a:xfrm>
              <a:off x="11647926" y="1649591"/>
              <a:ext cx="1341121" cy="354024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l"/>
              <a:r>
                <a:rPr lang="en-US" altLang="zh-CN" sz="600" b="1" dirty="0">
                  <a:latin typeface="+mj-ea"/>
                  <a:ea typeface="+mj-ea"/>
                </a:rPr>
                <a:t>1#</a:t>
              </a:r>
              <a:endParaRPr lang="en-US" altLang="zh-CN" sz="600" b="1" dirty="0">
                <a:highlight>
                  <a:srgbClr val="C0C0C0"/>
                </a:highlight>
                <a:latin typeface="+mj-ea"/>
                <a:ea typeface="+mj-ea"/>
              </a:endParaRPr>
            </a:p>
          </p:txBody>
        </p:sp>
        <p:sp>
          <p:nvSpPr>
            <p:cNvPr id="29" name="文本框 28"/>
            <p:cNvSpPr txBox="1"/>
            <p:nvPr>
              <p:custDataLst>
                <p:tags r:id="rId17"/>
              </p:custDataLst>
            </p:nvPr>
          </p:nvSpPr>
          <p:spPr>
            <a:xfrm>
              <a:off x="11647926" y="2229919"/>
              <a:ext cx="1341121" cy="354024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l"/>
              <a:r>
                <a:rPr lang="en-US" altLang="zh-CN" sz="600" b="1" dirty="0">
                  <a:latin typeface="+mj-ea"/>
                  <a:ea typeface="+mj-ea"/>
                </a:rPr>
                <a:t>2#</a:t>
              </a:r>
              <a:endParaRPr lang="en-US" altLang="zh-CN" sz="600" b="1" dirty="0">
                <a:highlight>
                  <a:srgbClr val="C0C0C0"/>
                </a:highlight>
                <a:latin typeface="+mj-ea"/>
                <a:ea typeface="+mj-ea"/>
              </a:endParaRPr>
            </a:p>
          </p:txBody>
        </p:sp>
        <p:sp>
          <p:nvSpPr>
            <p:cNvPr id="32" name="文本框 31"/>
            <p:cNvSpPr txBox="1"/>
            <p:nvPr>
              <p:custDataLst>
                <p:tags r:id="rId18"/>
              </p:custDataLst>
            </p:nvPr>
          </p:nvSpPr>
          <p:spPr>
            <a:xfrm>
              <a:off x="12756992" y="2944695"/>
              <a:ext cx="1341121" cy="354024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l"/>
              <a:r>
                <a:rPr lang="en-US" altLang="zh-CN" sz="600" b="1" dirty="0">
                  <a:latin typeface="+mj-ea"/>
                  <a:ea typeface="+mj-ea"/>
                </a:rPr>
                <a:t>3#</a:t>
              </a:r>
              <a:endParaRPr lang="en-US" altLang="zh-CN" sz="600" b="1" dirty="0">
                <a:highlight>
                  <a:srgbClr val="C0C0C0"/>
                </a:highlight>
                <a:latin typeface="+mj-ea"/>
                <a:ea typeface="+mj-ea"/>
              </a:endParaRPr>
            </a:p>
          </p:txBody>
        </p:sp>
      </p:grpSp>
      <p:sp>
        <p:nvSpPr>
          <p:cNvPr id="33" name="矩形 32"/>
          <p:cNvSpPr/>
          <p:nvPr/>
        </p:nvSpPr>
        <p:spPr>
          <a:xfrm>
            <a:off x="6698513" y="957705"/>
            <a:ext cx="2601121" cy="1939082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9349091" y="2901230"/>
            <a:ext cx="27003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sz="1000" dirty="0">
                <a:latin typeface="微软雅黑" panose="020B0503020204020204" pitchFamily="34" charset="-122"/>
              </a:rPr>
              <a:t>其中</a:t>
            </a:r>
            <a:r>
              <a:rPr lang="en-US" altLang="zh-CN" sz="1000" dirty="0">
                <a:latin typeface="微软雅黑" panose="020B0503020204020204" pitchFamily="34" charset="-122"/>
              </a:rPr>
              <a:t>1</a:t>
            </a:r>
            <a:r>
              <a:rPr lang="zh-CN" altLang="en-US" sz="1000" dirty="0">
                <a:latin typeface="微软雅黑" panose="020B0503020204020204" pitchFamily="34" charset="-122"/>
              </a:rPr>
              <a:t>、</a:t>
            </a:r>
            <a:r>
              <a:rPr lang="en-US" altLang="zh-CN" sz="1000" dirty="0">
                <a:latin typeface="微软雅黑" panose="020B0503020204020204" pitchFamily="34" charset="-122"/>
              </a:rPr>
              <a:t>2</a:t>
            </a:r>
            <a:r>
              <a:rPr lang="zh-CN" altLang="en-US" sz="1000" dirty="0">
                <a:latin typeface="微软雅黑" panose="020B0503020204020204" pitchFamily="34" charset="-122"/>
              </a:rPr>
              <a:t>、</a:t>
            </a:r>
            <a:r>
              <a:rPr lang="en-US" altLang="zh-CN" sz="1000" dirty="0">
                <a:latin typeface="微软雅黑" panose="020B0503020204020204" pitchFamily="34" charset="-122"/>
              </a:rPr>
              <a:t>3</a:t>
            </a:r>
            <a:r>
              <a:rPr lang="zh-CN" altLang="en-US" sz="1000" dirty="0">
                <a:latin typeface="微软雅黑" panose="020B0503020204020204" pitchFamily="34" charset="-122"/>
              </a:rPr>
              <a:t>号</a:t>
            </a:r>
            <a:r>
              <a:rPr lang="zh-CN" altLang="en-US" sz="1000" dirty="0" smtClean="0">
                <a:latin typeface="微软雅黑" panose="020B0503020204020204" pitchFamily="34" charset="-122"/>
              </a:rPr>
              <a:t>地块为</a:t>
            </a:r>
            <a:r>
              <a:rPr lang="zh-CN" altLang="en-US" sz="1000" dirty="0">
                <a:latin typeface="微软雅黑" panose="020B0503020204020204" pitchFamily="34" charset="-122"/>
              </a:rPr>
              <a:t>原悦城逸景闲置用地，本次整体打造为社区公共活动</a:t>
            </a:r>
            <a:r>
              <a:rPr lang="zh-CN" altLang="en-US" sz="1000" dirty="0" smtClean="0">
                <a:latin typeface="微软雅黑" panose="020B0503020204020204" pitchFamily="34" charset="-122"/>
              </a:rPr>
              <a:t>场地。</a:t>
            </a:r>
            <a:endParaRPr lang="zh-CN" altLang="en-US" sz="1000" dirty="0">
              <a:latin typeface="微软雅黑" panose="020B0503020204020204" pitchFamily="34" charset="-122"/>
            </a:endParaRPr>
          </a:p>
        </p:txBody>
      </p:sp>
      <p:sp>
        <p:nvSpPr>
          <p:cNvPr id="34" name="文本框 21"/>
          <p:cNvSpPr txBox="1"/>
          <p:nvPr>
            <p:custDataLst>
              <p:tags r:id="rId2"/>
            </p:custDataLst>
          </p:nvPr>
        </p:nvSpPr>
        <p:spPr>
          <a:xfrm>
            <a:off x="8661122" y="2434492"/>
            <a:ext cx="579332" cy="1529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600" b="1" dirty="0" smtClean="0">
                <a:highlight>
                  <a:srgbClr val="C0C0C0"/>
                </a:highlight>
                <a:latin typeface="+mj-ea"/>
                <a:ea typeface="+mj-ea"/>
              </a:rPr>
              <a:t>州河</a:t>
            </a:r>
            <a:endParaRPr lang="en-US" altLang="zh-CN" sz="600" b="1" dirty="0">
              <a:highlight>
                <a:srgbClr val="C0C0C0"/>
              </a:highlight>
              <a:latin typeface="+mj-ea"/>
              <a:ea typeface="+mj-ea"/>
            </a:endParaRPr>
          </a:p>
        </p:txBody>
      </p:sp>
      <p:sp>
        <p:nvSpPr>
          <p:cNvPr id="35" name="文本框 21"/>
          <p:cNvSpPr txBox="1"/>
          <p:nvPr>
            <p:custDataLst>
              <p:tags r:id="rId3"/>
            </p:custDataLst>
          </p:nvPr>
        </p:nvSpPr>
        <p:spPr>
          <a:xfrm>
            <a:off x="6806922" y="1050192"/>
            <a:ext cx="579332" cy="1529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600" b="1" dirty="0" smtClean="0">
                <a:highlight>
                  <a:srgbClr val="C0C0C0"/>
                </a:highlight>
                <a:latin typeface="+mj-ea"/>
                <a:ea typeface="+mj-ea"/>
              </a:rPr>
              <a:t>凤凰山</a:t>
            </a:r>
            <a:endParaRPr lang="en-US" altLang="zh-CN" sz="600" b="1" dirty="0">
              <a:highlight>
                <a:srgbClr val="C0C0C0"/>
              </a:highlight>
              <a:latin typeface="+mj-ea"/>
              <a:ea typeface="+mj-ea"/>
            </a:endParaRPr>
          </a:p>
        </p:txBody>
      </p:sp>
      <p:sp>
        <p:nvSpPr>
          <p:cNvPr id="36" name="文本框 21"/>
          <p:cNvSpPr txBox="1"/>
          <p:nvPr>
            <p:custDataLst>
              <p:tags r:id="rId4"/>
            </p:custDataLst>
          </p:nvPr>
        </p:nvSpPr>
        <p:spPr>
          <a:xfrm rot="20165353">
            <a:off x="7441922" y="1831243"/>
            <a:ext cx="579332" cy="1529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600" b="1" dirty="0" smtClean="0">
                <a:highlight>
                  <a:srgbClr val="C0C0C0"/>
                </a:highlight>
                <a:latin typeface="+mj-ea"/>
                <a:ea typeface="+mj-ea"/>
              </a:rPr>
              <a:t>通川北路</a:t>
            </a:r>
            <a:endParaRPr lang="en-US" altLang="zh-CN" sz="600" b="1" dirty="0">
              <a:highlight>
                <a:srgbClr val="C0C0C0"/>
              </a:highlight>
              <a:latin typeface="+mj-ea"/>
              <a:ea typeface="+mj-ea"/>
            </a:endParaRPr>
          </a:p>
        </p:txBody>
      </p:sp>
      <p:sp>
        <p:nvSpPr>
          <p:cNvPr id="37" name="文本框 21"/>
          <p:cNvSpPr txBox="1"/>
          <p:nvPr>
            <p:custDataLst>
              <p:tags r:id="rId5"/>
            </p:custDataLst>
          </p:nvPr>
        </p:nvSpPr>
        <p:spPr>
          <a:xfrm rot="18364305">
            <a:off x="8521422" y="2072543"/>
            <a:ext cx="579332" cy="1529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600" b="1" dirty="0" smtClean="0">
                <a:highlight>
                  <a:srgbClr val="C0C0C0"/>
                </a:highlight>
                <a:latin typeface="+mj-ea"/>
                <a:ea typeface="+mj-ea"/>
              </a:rPr>
              <a:t>滨河东路</a:t>
            </a:r>
            <a:endParaRPr lang="en-US" altLang="zh-CN" sz="600" b="1" dirty="0">
              <a:highlight>
                <a:srgbClr val="C0C0C0"/>
              </a:highlight>
              <a:latin typeface="+mj-ea"/>
              <a:ea typeface="+mj-ea"/>
            </a:endParaRPr>
          </a:p>
        </p:txBody>
      </p:sp>
      <p:sp>
        <p:nvSpPr>
          <p:cNvPr id="38" name="文本框 21"/>
          <p:cNvSpPr txBox="1"/>
          <p:nvPr>
            <p:custDataLst>
              <p:tags r:id="rId6"/>
            </p:custDataLst>
          </p:nvPr>
        </p:nvSpPr>
        <p:spPr>
          <a:xfrm>
            <a:off x="8032472" y="1615343"/>
            <a:ext cx="579332" cy="1529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600" b="1" dirty="0" smtClean="0">
                <a:highlight>
                  <a:srgbClr val="C0C0C0"/>
                </a:highlight>
                <a:latin typeface="+mj-ea"/>
                <a:ea typeface="+mj-ea"/>
              </a:rPr>
              <a:t>市中心医院</a:t>
            </a:r>
            <a:endParaRPr lang="en-US" altLang="zh-CN" sz="600" b="1" dirty="0">
              <a:highlight>
                <a:srgbClr val="C0C0C0"/>
              </a:highlight>
              <a:latin typeface="+mj-ea"/>
              <a:ea typeface="+mj-ea"/>
            </a:endParaRPr>
          </a:p>
        </p:txBody>
      </p:sp>
      <p:sp>
        <p:nvSpPr>
          <p:cNvPr id="39" name="文本框 21"/>
          <p:cNvSpPr txBox="1"/>
          <p:nvPr>
            <p:custDataLst>
              <p:tags r:id="rId7"/>
            </p:custDataLst>
          </p:nvPr>
        </p:nvSpPr>
        <p:spPr>
          <a:xfrm rot="18412968">
            <a:off x="7655282" y="2029362"/>
            <a:ext cx="579332" cy="1529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600" b="1" dirty="0" smtClean="0">
                <a:highlight>
                  <a:srgbClr val="C0C0C0"/>
                </a:highlight>
                <a:latin typeface="+mj-ea"/>
                <a:ea typeface="+mj-ea"/>
              </a:rPr>
              <a:t>裕溪街</a:t>
            </a:r>
            <a:endParaRPr lang="en-US" altLang="zh-CN" sz="600" b="1" dirty="0">
              <a:highlight>
                <a:srgbClr val="C0C0C0"/>
              </a:highlight>
              <a:latin typeface="+mj-ea"/>
              <a:ea typeface="+mj-ea"/>
            </a:endParaRPr>
          </a:p>
        </p:txBody>
      </p:sp>
      <p:sp>
        <p:nvSpPr>
          <p:cNvPr id="40" name="文本框 21"/>
          <p:cNvSpPr txBox="1"/>
          <p:nvPr>
            <p:custDataLst>
              <p:tags r:id="rId8"/>
            </p:custDataLst>
          </p:nvPr>
        </p:nvSpPr>
        <p:spPr>
          <a:xfrm rot="962862">
            <a:off x="8865591" y="1310542"/>
            <a:ext cx="579332" cy="1529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600" b="1" dirty="0" smtClean="0">
                <a:highlight>
                  <a:srgbClr val="C0C0C0"/>
                </a:highlight>
                <a:latin typeface="+mj-ea"/>
                <a:ea typeface="+mj-ea"/>
              </a:rPr>
              <a:t>凤凰大桥</a:t>
            </a:r>
            <a:endParaRPr lang="en-US" altLang="zh-CN" sz="600" b="1" dirty="0">
              <a:highlight>
                <a:srgbClr val="C0C0C0"/>
              </a:highlight>
              <a:latin typeface="+mj-ea"/>
              <a:ea typeface="+mj-ea"/>
            </a:endParaRPr>
          </a:p>
        </p:txBody>
      </p:sp>
      <p:sp>
        <p:nvSpPr>
          <p:cNvPr id="41" name="文本框 21"/>
          <p:cNvSpPr txBox="1"/>
          <p:nvPr>
            <p:custDataLst>
              <p:tags r:id="rId9"/>
            </p:custDataLst>
          </p:nvPr>
        </p:nvSpPr>
        <p:spPr>
          <a:xfrm>
            <a:off x="9484082" y="1654712"/>
            <a:ext cx="579332" cy="1529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600" b="1" dirty="0" smtClean="0">
                <a:highlight>
                  <a:srgbClr val="C0C0C0"/>
                </a:highlight>
                <a:latin typeface="+mj-ea"/>
                <a:ea typeface="+mj-ea"/>
              </a:rPr>
              <a:t>碧桂园</a:t>
            </a:r>
            <a:r>
              <a:rPr lang="en-US" altLang="zh-CN" sz="600" b="1" dirty="0" smtClean="0">
                <a:highlight>
                  <a:srgbClr val="C0C0C0"/>
                </a:highlight>
                <a:latin typeface="+mj-ea"/>
                <a:ea typeface="+mj-ea"/>
              </a:rPr>
              <a:t>·</a:t>
            </a:r>
            <a:r>
              <a:rPr lang="zh-CN" altLang="en-US" sz="600" b="1" dirty="0" smtClean="0">
                <a:highlight>
                  <a:srgbClr val="C0C0C0"/>
                </a:highlight>
                <a:latin typeface="+mj-ea"/>
                <a:ea typeface="+mj-ea"/>
              </a:rPr>
              <a:t>凤凰台</a:t>
            </a:r>
            <a:endParaRPr lang="en-US" altLang="zh-CN" sz="600" b="1" dirty="0">
              <a:highlight>
                <a:srgbClr val="C0C0C0"/>
              </a:highlight>
              <a:latin typeface="+mj-ea"/>
              <a:ea typeface="+mj-ea"/>
            </a:endParaRPr>
          </a:p>
        </p:txBody>
      </p:sp>
      <p:sp>
        <p:nvSpPr>
          <p:cNvPr id="42" name="文本框 21"/>
          <p:cNvSpPr txBox="1"/>
          <p:nvPr>
            <p:custDataLst>
              <p:tags r:id="rId10"/>
            </p:custDataLst>
          </p:nvPr>
        </p:nvSpPr>
        <p:spPr>
          <a:xfrm>
            <a:off x="10144482" y="1304192"/>
            <a:ext cx="579332" cy="1529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600" b="1" dirty="0" smtClean="0">
                <a:highlight>
                  <a:srgbClr val="C0C0C0"/>
                </a:highlight>
                <a:latin typeface="+mj-ea"/>
                <a:ea typeface="+mj-ea"/>
              </a:rPr>
              <a:t>干警小区</a:t>
            </a:r>
            <a:endParaRPr lang="en-US" altLang="zh-CN" sz="600" b="1" dirty="0">
              <a:highlight>
                <a:srgbClr val="C0C0C0"/>
              </a:highlight>
              <a:latin typeface="+mj-ea"/>
              <a:ea typeface="+mj-ea"/>
            </a:endParaRPr>
          </a:p>
        </p:txBody>
      </p:sp>
      <p:sp>
        <p:nvSpPr>
          <p:cNvPr id="43" name="文本框 21"/>
          <p:cNvSpPr txBox="1"/>
          <p:nvPr>
            <p:custDataLst>
              <p:tags r:id="rId11"/>
            </p:custDataLst>
          </p:nvPr>
        </p:nvSpPr>
        <p:spPr>
          <a:xfrm>
            <a:off x="11394162" y="1197512"/>
            <a:ext cx="579332" cy="1529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600" b="1" dirty="0" smtClean="0">
                <a:highlight>
                  <a:srgbClr val="C0C0C0"/>
                </a:highlight>
                <a:latin typeface="+mj-ea"/>
                <a:ea typeface="+mj-ea"/>
              </a:rPr>
              <a:t>悦城逸景</a:t>
            </a:r>
            <a:endParaRPr lang="en-US" altLang="zh-CN" sz="600" b="1" dirty="0">
              <a:highlight>
                <a:srgbClr val="C0C0C0"/>
              </a:highlight>
              <a:latin typeface="+mj-ea"/>
              <a:ea typeface="+mj-ea"/>
            </a:endParaRPr>
          </a:p>
        </p:txBody>
      </p:sp>
      <p:sp>
        <p:nvSpPr>
          <p:cNvPr id="44" name="文本框 21"/>
          <p:cNvSpPr txBox="1"/>
          <p:nvPr>
            <p:custDataLst>
              <p:tags r:id="rId12"/>
            </p:custDataLst>
          </p:nvPr>
        </p:nvSpPr>
        <p:spPr>
          <a:xfrm>
            <a:off x="10627082" y="1065432"/>
            <a:ext cx="579332" cy="1529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600" b="1" dirty="0" smtClean="0">
                <a:highlight>
                  <a:srgbClr val="C0C0C0"/>
                </a:highlight>
                <a:latin typeface="+mj-ea"/>
                <a:ea typeface="+mj-ea"/>
              </a:rPr>
              <a:t>新世纪学校</a:t>
            </a:r>
            <a:endParaRPr lang="en-US" altLang="zh-CN" sz="600" b="1" dirty="0">
              <a:highlight>
                <a:srgbClr val="C0C0C0"/>
              </a:highlight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6dbc6ee-cc1e-4b87-8f04-0470c5bb519d}"/>
  <p:tag name="TABLE_ENDDRAG_ORIGIN_RECT" val="415*120"/>
  <p:tag name="TABLE_ENDDRAG_RECT" val="528*357*415*12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853</Words>
  <Application>Microsoft Office PowerPoint</Application>
  <PresentationFormat>自定义</PresentationFormat>
  <Paragraphs>72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T14</dc:creator>
  <cp:lastModifiedBy>PC</cp:lastModifiedBy>
  <cp:revision>81</cp:revision>
  <cp:lastPrinted>2023-09-27T07:57:42Z</cp:lastPrinted>
  <dcterms:created xsi:type="dcterms:W3CDTF">2021-05-26T08:43:00Z</dcterms:created>
  <dcterms:modified xsi:type="dcterms:W3CDTF">2023-10-08T01:23:20Z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4C5A79E5F7EF41C1A7E09583CA742884</vt:lpwstr>
  </property>
</Properties>
</file>